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64" r:id="rId5"/>
    <p:sldId id="273" r:id="rId6"/>
    <p:sldId id="272" r:id="rId7"/>
    <p:sldId id="266" r:id="rId8"/>
    <p:sldId id="276" r:id="rId9"/>
    <p:sldId id="271" r:id="rId10"/>
    <p:sldId id="279" r:id="rId11"/>
    <p:sldId id="274" r:id="rId12"/>
    <p:sldId id="275" r:id="rId13"/>
    <p:sldId id="268" r:id="rId14"/>
    <p:sldId id="269" r:id="rId15"/>
    <p:sldId id="278" r:id="rId16"/>
    <p:sldId id="270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EE6133-72BF-43E2-8E07-E7C5E00A8740}" v="195" dt="2023-11-02T19:28:45.119"/>
    <p1510:client id="{4811D8A5-16EC-49DF-ADFA-25300893E9B7}" v="130" dt="2023-10-27T12:15:38.9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05"/>
    <p:restoredTop sz="95833"/>
  </p:normalViewPr>
  <p:slideViewPr>
    <p:cSldViewPr snapToGrid="0">
      <p:cViewPr varScale="1">
        <p:scale>
          <a:sx n="114" d="100"/>
          <a:sy n="114" d="100"/>
        </p:scale>
        <p:origin x="3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43668"/>
            <a:ext cx="12203113" cy="20732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2530477"/>
            <a:ext cx="9144000" cy="749829"/>
          </a:xfrm>
        </p:spPr>
        <p:txBody>
          <a:bodyPr anchor="b">
            <a:normAutofit/>
          </a:bodyPr>
          <a:lstStyle>
            <a:lvl1pPr algn="l">
              <a:defRPr sz="4000">
                <a:latin typeface="Impact" panose="020B0806030902050204" pitchFamily="34" charset="0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280306"/>
            <a:ext cx="9144000" cy="741361"/>
          </a:xfrm>
        </p:spPr>
        <p:txBody>
          <a:bodyPr>
            <a:normAutofit/>
          </a:bodyPr>
          <a:lstStyle>
            <a:lvl1pPr marL="0" indent="0" algn="l">
              <a:buNone/>
              <a:defRPr sz="2000" i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7-11-2023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Picture 3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3533" y="2530477"/>
            <a:ext cx="1626859" cy="1527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98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027057" y="3109256"/>
            <a:ext cx="6858000" cy="63948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8133147" y="3109256"/>
            <a:ext cx="6662422" cy="63948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1326092"/>
            <a:ext cx="10215282" cy="43513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7-11-2023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3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0278" y="6036017"/>
            <a:ext cx="707090" cy="66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3906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015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027057" y="3109256"/>
            <a:ext cx="6858000" cy="639489"/>
          </a:xfrm>
          <a:prstGeom prst="rect">
            <a:avLst/>
          </a:prstGeom>
        </p:spPr>
      </p:pic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346512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7-11-2023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3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6538" y="6036014"/>
            <a:ext cx="707090" cy="66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662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015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125"/>
            <a:ext cx="12192000" cy="63948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58513"/>
            <a:ext cx="10515600" cy="63948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7-11-2023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Picture 3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39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7-11-2023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125"/>
            <a:ext cx="12192000" cy="639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1232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123"/>
            <a:ext cx="12192000" cy="63948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639489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7-11-2023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Picture 3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3534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125"/>
            <a:ext cx="12192000" cy="63948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1" cy="63948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7-11-2023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10" name="Picture 3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5205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125"/>
            <a:ext cx="12192000" cy="63948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99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7-11-2023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6" name="Picture 3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5019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7-11-2023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5" name="Picture 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125"/>
            <a:ext cx="12192000" cy="639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950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1138518"/>
            <a:ext cx="3932237" cy="91888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1138518"/>
            <a:ext cx="6172200" cy="472253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7-11-2023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Picture 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9333"/>
            <a:ext cx="12192000" cy="639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6410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1084728"/>
            <a:ext cx="3932237" cy="97267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1084728"/>
            <a:ext cx="6172200" cy="47763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7-11-2023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Picture 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125"/>
            <a:ext cx="12192000" cy="639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88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32609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084DF-3D93-4688-84FB-12C754A53BB2}" type="datetimeFigureOut">
              <a:rPr lang="nl-NL" smtClean="0"/>
              <a:t>7-11-2023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1514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837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tersportdiploma.nl" TargetMode="External"/><Relationship Id="rId2" Type="http://schemas.openxmlformats.org/officeDocument/2006/relationships/hyperlink" Target="http://www.cwo.n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61D7AB-7153-43E1-C805-8D9F6271D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CWO in de admiraliteit?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FCFB765-DDA5-7878-9F4C-35B3D99DAE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132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887161-FAD0-71E1-0932-F24BC47B7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CWO in de praktijk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D3685D7-017A-2223-9ED9-BF9D4D8967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6854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B203C-F185-0621-1FEF-1D26493B1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Positieve verhalen?</a:t>
            </a:r>
          </a:p>
        </p:txBody>
      </p:sp>
    </p:spTree>
    <p:extLst>
      <p:ext uri="{BB962C8B-B14F-4D97-AF65-F5344CB8AC3E}">
        <p14:creationId xmlns:p14="http://schemas.microsoft.com/office/powerpoint/2010/main" val="3227718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B203C-F185-0621-1FEF-1D26493B1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Planning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33E1D26-48CF-9165-5695-19C9C5ABF1E6}"/>
              </a:ext>
            </a:extLst>
          </p:cNvPr>
          <p:cNvSpPr txBox="1"/>
          <p:nvPr/>
        </p:nvSpPr>
        <p:spPr>
          <a:xfrm>
            <a:off x="1001888" y="1650999"/>
            <a:ext cx="9793111" cy="31085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800" dirty="0">
                <a:cs typeface="Arial"/>
              </a:rPr>
              <a:t>25 november: </a:t>
            </a:r>
            <a:endParaRPr lang="nl-NL" dirty="0"/>
          </a:p>
          <a:p>
            <a:r>
              <a:rPr lang="nl-NL" sz="2800" dirty="0">
                <a:cs typeface="Arial"/>
              </a:rPr>
              <a:t>CWO symposium</a:t>
            </a:r>
            <a:endParaRPr lang="nl-NL" dirty="0"/>
          </a:p>
          <a:p>
            <a:r>
              <a:rPr lang="nl-NL" sz="2800" dirty="0">
                <a:cs typeface="Arial"/>
              </a:rPr>
              <a:t>Meld je hiervoor aan (info op </a:t>
            </a:r>
            <a:r>
              <a:rPr lang="nl-NL" sz="2800" dirty="0">
                <a:cs typeface="Arial"/>
                <a:hlinkClick r:id="rId2"/>
              </a:rPr>
              <a:t>www.cwo.nl</a:t>
            </a:r>
            <a:r>
              <a:rPr lang="nl-NL" sz="2800" dirty="0">
                <a:cs typeface="Arial"/>
              </a:rPr>
              <a:t>)</a:t>
            </a:r>
          </a:p>
          <a:p>
            <a:endParaRPr lang="nl-NL" sz="2800" dirty="0">
              <a:cs typeface="Arial"/>
            </a:endParaRPr>
          </a:p>
          <a:p>
            <a:r>
              <a:rPr lang="nl-NL" sz="2800" dirty="0">
                <a:cs typeface="Arial"/>
              </a:rPr>
              <a:t>Eind 2023/ begin 2024: </a:t>
            </a:r>
          </a:p>
          <a:p>
            <a:r>
              <a:rPr lang="nl-NL" sz="2800" dirty="0">
                <a:cs typeface="Arial"/>
              </a:rPr>
              <a:t>Overgang naar </a:t>
            </a:r>
            <a:r>
              <a:rPr lang="nl-NL" sz="2800" dirty="0">
                <a:cs typeface="Arial"/>
                <a:hlinkClick r:id="rId3"/>
              </a:rPr>
              <a:t>www.watersportdiploma.nl</a:t>
            </a:r>
            <a:endParaRPr lang="nl-NL" sz="2800" dirty="0">
              <a:cs typeface="Arial"/>
            </a:endParaRPr>
          </a:p>
          <a:p>
            <a:endParaRPr lang="nl-NL" sz="28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5608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5000C2-C9E0-5799-C333-BF42D22A3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Vragen?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60A18AE-2946-B65B-F289-4162340A0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8427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286B40-4400-270B-EABB-DEA14F7EC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Controles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6EA1817-73EB-0164-1E07-29653E5C15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Wie zijn gecontroleerd dit vaarseizoen?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89BA701-1E76-6CB3-D8A1-1DC4717EB7CC}"/>
              </a:ext>
            </a:extLst>
          </p:cNvPr>
          <p:cNvSpPr txBox="1"/>
          <p:nvPr/>
        </p:nvSpPr>
        <p:spPr>
          <a:xfrm>
            <a:off x="4674870" y="2018705"/>
            <a:ext cx="347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Wie hebben een goed?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A53DE512-F93C-B8EC-3925-A6BE8804F927}"/>
              </a:ext>
            </a:extLst>
          </p:cNvPr>
          <p:cNvSpPr txBox="1"/>
          <p:nvPr/>
        </p:nvSpPr>
        <p:spPr>
          <a:xfrm>
            <a:off x="8492490" y="2536865"/>
            <a:ext cx="347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Wie hebben een voldoende?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838FCE3F-F536-8CEA-BC43-92497899CA95}"/>
              </a:ext>
            </a:extLst>
          </p:cNvPr>
          <p:cNvSpPr txBox="1"/>
          <p:nvPr/>
        </p:nvSpPr>
        <p:spPr>
          <a:xfrm>
            <a:off x="6089650" y="3563164"/>
            <a:ext cx="347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Wie hebben een onvoldoende?</a:t>
            </a:r>
          </a:p>
        </p:txBody>
      </p:sp>
    </p:spTree>
    <p:extLst>
      <p:ext uri="{BB962C8B-B14F-4D97-AF65-F5344CB8AC3E}">
        <p14:creationId xmlns:p14="http://schemas.microsoft.com/office/powerpoint/2010/main" val="237534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E78858-7643-B13A-1042-FF2449D1A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Tot nu toe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AA4E2E-9FB1-0B11-3800-8C4F4EE2C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2020-2021	Plannen aan admiraliteiten gevraagd</a:t>
            </a:r>
          </a:p>
          <a:p>
            <a:pPr marL="0" indent="0">
              <a:buNone/>
            </a:pPr>
            <a:r>
              <a:rPr lang="nl-NL" dirty="0"/>
              <a:t>			14 ra’s hebben een plan ingeleverd.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Corona		Heeft gezorgd voor lange pauze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Nu			Bezig met piramide inrichten?</a:t>
            </a:r>
          </a:p>
        </p:txBody>
      </p:sp>
    </p:spTree>
    <p:extLst>
      <p:ext uri="{BB962C8B-B14F-4D97-AF65-F5344CB8AC3E}">
        <p14:creationId xmlns:p14="http://schemas.microsoft.com/office/powerpoint/2010/main" val="1225010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F10140-65A9-7E1D-DF16-85527BA03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A9765715-57F4-6543-F3B2-4468C6EED181}"/>
              </a:ext>
            </a:extLst>
          </p:cNvPr>
          <p:cNvSpPr txBox="1"/>
          <p:nvPr/>
        </p:nvSpPr>
        <p:spPr>
          <a:xfrm>
            <a:off x="1111826" y="4350718"/>
            <a:ext cx="2273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Groepsniveau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16150454-F5CA-3554-2A15-AF6F34A7456D}"/>
              </a:ext>
            </a:extLst>
          </p:cNvPr>
          <p:cNvSpPr txBox="1"/>
          <p:nvPr/>
        </p:nvSpPr>
        <p:spPr>
          <a:xfrm>
            <a:off x="1111824" y="2941259"/>
            <a:ext cx="2273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Admiraliteits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niveau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54E6A20D-1DF5-9872-1546-03ABA012A140}"/>
              </a:ext>
            </a:extLst>
          </p:cNvPr>
          <p:cNvSpPr txBox="1"/>
          <p:nvPr/>
        </p:nvSpPr>
        <p:spPr>
          <a:xfrm>
            <a:off x="1111825" y="1531801"/>
            <a:ext cx="2273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Landelijk niveau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32AAF263-925C-3FC7-D2C5-A27D63190C2E}"/>
              </a:ext>
            </a:extLst>
          </p:cNvPr>
          <p:cNvSpPr/>
          <p:nvPr/>
        </p:nvSpPr>
        <p:spPr>
          <a:xfrm>
            <a:off x="3910941" y="4098589"/>
            <a:ext cx="6032665" cy="13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Doel: elke groep minstens één I3 en aantal I2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Voor nu: minstens één I2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789CD0E-C5F0-4B35-D998-50468596FA19}"/>
              </a:ext>
            </a:extLst>
          </p:cNvPr>
          <p:cNvSpPr/>
          <p:nvPr/>
        </p:nvSpPr>
        <p:spPr>
          <a:xfrm>
            <a:off x="4773881" y="2582391"/>
            <a:ext cx="4306786" cy="13005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Doel: meerdere I3, enkele I4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Voor nu: minstens één I3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2CC9EC9B-EA6E-C87B-ABBB-5961BA2143B4}"/>
              </a:ext>
            </a:extLst>
          </p:cNvPr>
          <p:cNvSpPr/>
          <p:nvPr/>
        </p:nvSpPr>
        <p:spPr>
          <a:xfrm>
            <a:off x="5715991" y="1066193"/>
            <a:ext cx="2422567" cy="13005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Opleiders / I4 voor ondersteuning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A491C2ED-ADD1-E5CC-EF69-5D84A296C09A}"/>
              </a:ext>
            </a:extLst>
          </p:cNvPr>
          <p:cNvSpPr txBox="1"/>
          <p:nvPr/>
        </p:nvSpPr>
        <p:spPr>
          <a:xfrm>
            <a:off x="8196454" y="1424303"/>
            <a:ext cx="2273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Veel hiervan druk met de zeilschool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6F616C45-C7FC-9926-D3ED-8CD94AD72691}"/>
              </a:ext>
            </a:extLst>
          </p:cNvPr>
          <p:cNvSpPr txBox="1"/>
          <p:nvPr/>
        </p:nvSpPr>
        <p:spPr>
          <a:xfrm>
            <a:off x="613062" y="5764145"/>
            <a:ext cx="9243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Kijk ook in de omgeving wie je kunt vragen voor hulp.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DAF06773-2DD5-0921-FCB9-D65522A8B8A2}"/>
              </a:ext>
            </a:extLst>
          </p:cNvPr>
          <p:cNvSpPr txBox="1"/>
          <p:nvPr/>
        </p:nvSpPr>
        <p:spPr>
          <a:xfrm>
            <a:off x="4545281" y="6270718"/>
            <a:ext cx="60979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Ideeën?</a:t>
            </a:r>
          </a:p>
        </p:txBody>
      </p:sp>
    </p:spTree>
    <p:extLst>
      <p:ext uri="{BB962C8B-B14F-4D97-AF65-F5344CB8AC3E}">
        <p14:creationId xmlns:p14="http://schemas.microsoft.com/office/powerpoint/2010/main" val="203755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B65A2E-294E-58A7-8CD8-4C17D4EEF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Piramide landelijk voor kielboot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C97A26EB-82B0-6B94-B740-587BAE525E2B}"/>
              </a:ext>
            </a:extLst>
          </p:cNvPr>
          <p:cNvSpPr/>
          <p:nvPr/>
        </p:nvSpPr>
        <p:spPr>
          <a:xfrm>
            <a:off x="2046000" y="4397305"/>
            <a:ext cx="8100000" cy="7236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338 I2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ABEDFB53-83DB-BE51-0200-9409B623D2DD}"/>
              </a:ext>
            </a:extLst>
          </p:cNvPr>
          <p:cNvSpPr/>
          <p:nvPr/>
        </p:nvSpPr>
        <p:spPr>
          <a:xfrm>
            <a:off x="4710000" y="3572338"/>
            <a:ext cx="2700000" cy="7236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113 I3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37FBB74E-05A7-C711-4B19-74E40FBBB4A2}"/>
              </a:ext>
            </a:extLst>
          </p:cNvPr>
          <p:cNvSpPr/>
          <p:nvPr/>
        </p:nvSpPr>
        <p:spPr>
          <a:xfrm>
            <a:off x="5797200" y="2747371"/>
            <a:ext cx="597600" cy="7236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25 I4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13733EF2-6B85-94E7-00A6-6C7752385451}"/>
              </a:ext>
            </a:extLst>
          </p:cNvPr>
          <p:cNvSpPr/>
          <p:nvPr/>
        </p:nvSpPr>
        <p:spPr>
          <a:xfrm>
            <a:off x="6060000" y="1923370"/>
            <a:ext cx="72000" cy="7236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FD86D062-633B-30C5-A8C4-C14940AF065A}"/>
              </a:ext>
            </a:extLst>
          </p:cNvPr>
          <p:cNvSpPr txBox="1"/>
          <p:nvPr/>
        </p:nvSpPr>
        <p:spPr>
          <a:xfrm>
            <a:off x="6394800" y="2030558"/>
            <a:ext cx="2273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 opleiders</a:t>
            </a:r>
          </a:p>
        </p:txBody>
      </p:sp>
    </p:spTree>
    <p:extLst>
      <p:ext uri="{BB962C8B-B14F-4D97-AF65-F5344CB8AC3E}">
        <p14:creationId xmlns:p14="http://schemas.microsoft.com/office/powerpoint/2010/main" val="3491277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B65A2E-294E-58A7-8CD8-4C17D4EEF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6DBB39F-9B82-E2B0-7F4C-7AC0B9B9F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6092"/>
            <a:ext cx="10515600" cy="2371829"/>
          </a:xfrm>
        </p:spPr>
        <p:txBody>
          <a:bodyPr>
            <a:normAutofit/>
          </a:bodyPr>
          <a:lstStyle/>
          <a:p>
            <a:r>
              <a:rPr lang="nl-NL" sz="2400" dirty="0"/>
              <a:t>Ga met mensen van je admiraliteit bij elkaar zitten (als er meer van je admiraliteit zijn).</a:t>
            </a:r>
          </a:p>
          <a:p>
            <a:endParaRPr lang="nl-NL" sz="2400" dirty="0"/>
          </a:p>
          <a:p>
            <a:r>
              <a:rPr lang="nl-NL" sz="2400" dirty="0"/>
              <a:t>Maak op een a3 papier een volgend soort schema en vul in de hokjes iets in. 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B3BB0A42-566F-DC19-E4EA-E3D69D0AAB54}"/>
              </a:ext>
            </a:extLst>
          </p:cNvPr>
          <p:cNvSpPr/>
          <p:nvPr/>
        </p:nvSpPr>
        <p:spPr>
          <a:xfrm>
            <a:off x="1935678" y="3803788"/>
            <a:ext cx="6519553" cy="269569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8126E03D-B425-3702-F0A6-5864147416F6}"/>
              </a:ext>
            </a:extLst>
          </p:cNvPr>
          <p:cNvSpPr txBox="1"/>
          <p:nvPr/>
        </p:nvSpPr>
        <p:spPr>
          <a:xfrm>
            <a:off x="4864430" y="4853326"/>
            <a:ext cx="819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CWO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4099296-7C5A-A5B6-7105-A3C2C3596811}"/>
              </a:ext>
            </a:extLst>
          </p:cNvPr>
          <p:cNvSpPr/>
          <p:nvPr/>
        </p:nvSpPr>
        <p:spPr>
          <a:xfrm>
            <a:off x="2055295" y="3886088"/>
            <a:ext cx="2264229" cy="11519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Hoe ver zijn wij, instructeurs: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AE2D62E3-29A0-B1AC-FD56-2E5C40B0D360}"/>
              </a:ext>
            </a:extLst>
          </p:cNvPr>
          <p:cNvSpPr/>
          <p:nvPr/>
        </p:nvSpPr>
        <p:spPr>
          <a:xfrm>
            <a:off x="2051462" y="5218976"/>
            <a:ext cx="2264229" cy="11519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Hoeveel instructeurs +/-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22D34FC6-4D7E-4922-799D-6A35669E29D9}"/>
              </a:ext>
            </a:extLst>
          </p:cNvPr>
          <p:cNvSpPr/>
          <p:nvPr/>
        </p:nvSpPr>
        <p:spPr>
          <a:xfrm>
            <a:off x="4585360" y="3957244"/>
            <a:ext cx="1377538" cy="2430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Admiraliteit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987EE975-340C-12EC-DCBC-61E16610607D}"/>
              </a:ext>
            </a:extLst>
          </p:cNvPr>
          <p:cNvSpPr/>
          <p:nvPr/>
        </p:nvSpPr>
        <p:spPr>
          <a:xfrm>
            <a:off x="4536126" y="5218976"/>
            <a:ext cx="1377538" cy="10212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Vragen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A0B7E3D1-63A4-B895-FE55-B3F45C8623C6}"/>
              </a:ext>
            </a:extLst>
          </p:cNvPr>
          <p:cNvSpPr/>
          <p:nvPr/>
        </p:nvSpPr>
        <p:spPr>
          <a:xfrm>
            <a:off x="4585359" y="4306149"/>
            <a:ext cx="1377538" cy="2430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Contactpersoon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2A040BD4-8B9B-B4E7-2819-335C2DE2B89F}"/>
              </a:ext>
            </a:extLst>
          </p:cNvPr>
          <p:cNvSpPr/>
          <p:nvPr/>
        </p:nvSpPr>
        <p:spPr>
          <a:xfrm>
            <a:off x="6096000" y="3886088"/>
            <a:ext cx="2264229" cy="11519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Wat bereikt afgelopen jaren?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11956D8D-C96E-766A-1DEC-A947D99A9D03}"/>
              </a:ext>
            </a:extLst>
          </p:cNvPr>
          <p:cNvSpPr/>
          <p:nvPr/>
        </p:nvSpPr>
        <p:spPr>
          <a:xfrm>
            <a:off x="6112328" y="5218975"/>
            <a:ext cx="2264229" cy="11519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Wat wil je </a:t>
            </a:r>
            <a:r>
              <a:rPr lang="nl-NL" sz="1100" dirty="0">
                <a:solidFill>
                  <a:prstClr val="black"/>
                </a:solidFill>
                <a:latin typeface="Arial"/>
              </a:rPr>
              <a:t>volgend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jaar bereiken?</a:t>
            </a:r>
          </a:p>
        </p:txBody>
      </p:sp>
    </p:spTree>
    <p:extLst>
      <p:ext uri="{BB962C8B-B14F-4D97-AF65-F5344CB8AC3E}">
        <p14:creationId xmlns:p14="http://schemas.microsoft.com/office/powerpoint/2010/main" val="550636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92ED3D-661C-4D58-D56F-BDA65DDEB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Gegevens uit SOL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7482137-ACED-031A-96EB-6E1E4E76C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6092"/>
            <a:ext cx="10515600" cy="5113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nl-NL" dirty="0">
                <a:cs typeface="Arial"/>
              </a:rPr>
              <a:t>Cijfers vanuit SOL op de volgende dia's</a:t>
            </a:r>
          </a:p>
          <a:p>
            <a:r>
              <a:rPr lang="nl-NL" dirty="0">
                <a:cs typeface="Arial"/>
              </a:rPr>
              <a:t>Klopt niet helemaal</a:t>
            </a:r>
          </a:p>
          <a:p>
            <a:endParaRPr lang="nl-NL" dirty="0">
              <a:cs typeface="Arial"/>
            </a:endParaRPr>
          </a:p>
          <a:p>
            <a:r>
              <a:rPr lang="nl-NL" dirty="0">
                <a:cs typeface="Arial"/>
              </a:rPr>
              <a:t>Vrijwilligers die actief zijn bij verschillende admiraliteiten zijn nu maar één keer meegeteld</a:t>
            </a:r>
          </a:p>
          <a:p>
            <a:endParaRPr lang="nl-NL" dirty="0">
              <a:cs typeface="Arial"/>
            </a:endParaRPr>
          </a:p>
          <a:p>
            <a:r>
              <a:rPr lang="nl-NL" dirty="0">
                <a:cs typeface="Arial"/>
              </a:rPr>
              <a:t>Vrijwilligers die actief zijn voor een landelijk team kunnen daar nu bij staan.</a:t>
            </a:r>
          </a:p>
          <a:p>
            <a:endParaRPr lang="nl-NL" dirty="0">
              <a:cs typeface="Arial"/>
            </a:endParaRPr>
          </a:p>
          <a:p>
            <a:r>
              <a:rPr lang="nl-NL" dirty="0">
                <a:cs typeface="Arial"/>
              </a:rPr>
              <a:t>Voor een volgende keer kijken we naar accurate cijfers per admiraliteit. </a:t>
            </a:r>
            <a:r>
              <a:rPr lang="nl-NL" u="sng" dirty="0">
                <a:cs typeface="Arial"/>
              </a:rPr>
              <a:t>Kijk ook vooral zelf in SOL of er misschien nog instructeurs bij groepen zitten.</a:t>
            </a:r>
          </a:p>
          <a:p>
            <a:endParaRPr lang="nl-NL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3378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0B9B62C0-6A28-1084-60D7-0511975581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997292"/>
              </p:ext>
            </p:extLst>
          </p:nvPr>
        </p:nvGraphicFramePr>
        <p:xfrm>
          <a:off x="38302" y="89846"/>
          <a:ext cx="7207996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4103">
                  <a:extLst>
                    <a:ext uri="{9D8B030D-6E8A-4147-A177-3AD203B41FA5}">
                      <a16:colId xmlns:a16="http://schemas.microsoft.com/office/drawing/2014/main" val="3675708183"/>
                    </a:ext>
                  </a:extLst>
                </a:gridCol>
                <a:gridCol w="975313">
                  <a:extLst>
                    <a:ext uri="{9D8B030D-6E8A-4147-A177-3AD203B41FA5}">
                      <a16:colId xmlns:a16="http://schemas.microsoft.com/office/drawing/2014/main" val="3971609026"/>
                    </a:ext>
                  </a:extLst>
                </a:gridCol>
                <a:gridCol w="1019645">
                  <a:extLst>
                    <a:ext uri="{9D8B030D-6E8A-4147-A177-3AD203B41FA5}">
                      <a16:colId xmlns:a16="http://schemas.microsoft.com/office/drawing/2014/main" val="1424419016"/>
                    </a:ext>
                  </a:extLst>
                </a:gridCol>
                <a:gridCol w="1019645">
                  <a:extLst>
                    <a:ext uri="{9D8B030D-6E8A-4147-A177-3AD203B41FA5}">
                      <a16:colId xmlns:a16="http://schemas.microsoft.com/office/drawing/2014/main" val="809680974"/>
                    </a:ext>
                  </a:extLst>
                </a:gridCol>
                <a:gridCol w="1019645">
                  <a:extLst>
                    <a:ext uri="{9D8B030D-6E8A-4147-A177-3AD203B41FA5}">
                      <a16:colId xmlns:a16="http://schemas.microsoft.com/office/drawing/2014/main" val="3379567807"/>
                    </a:ext>
                  </a:extLst>
                </a:gridCol>
                <a:gridCol w="1019645">
                  <a:extLst>
                    <a:ext uri="{9D8B030D-6E8A-4147-A177-3AD203B41FA5}">
                      <a16:colId xmlns:a16="http://schemas.microsoft.com/office/drawing/2014/main" val="1128534237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r>
                        <a:rPr lang="nl-NL" sz="1200" dirty="0"/>
                        <a:t>Admiraliteit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Aantal groepen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Aantal I2 kielboot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Aantal I3 kielboot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/>
                        <a:t>Aantal I4 kielboot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l-NL" sz="1200" dirty="0"/>
                        <a:t>Aantal I4* kielboot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53264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nl-NL" sz="1200" dirty="0"/>
                        <a:t>1 Delfland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96503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/>
                        <a:t>2 Noord-Holland Noord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34989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/>
                        <a:t>3 </a:t>
                      </a:r>
                      <a:r>
                        <a:rPr lang="nl-NL" sz="1200" dirty="0" err="1"/>
                        <a:t>Kennermerland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7802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/>
                        <a:t>4 Rijnland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27186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nl-NL" sz="1200" dirty="0"/>
                        <a:t>5 Rond Amstel en IJ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61161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nl-NL" sz="1200" dirty="0"/>
                        <a:t>6 Van de </a:t>
                      </a:r>
                      <a:r>
                        <a:rPr lang="nl-NL" sz="1200" dirty="0" err="1"/>
                        <a:t>Maze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66775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nl-NL" sz="1200" dirty="0"/>
                        <a:t>7 Zeeuwse stromen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6987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nl-NL" sz="1200" dirty="0"/>
                        <a:t>8 De Biesbosch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86619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nl-NL" sz="1200" dirty="0"/>
                        <a:t>9 Lek- en IJsselstreek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75618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nl-NL" sz="1200" dirty="0"/>
                        <a:t>10 Vechtplassen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69372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nl-NL" sz="1200" dirty="0"/>
                        <a:t>11 Zuidwal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74432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nl-NL" sz="1200" dirty="0"/>
                        <a:t>12 </a:t>
                      </a:r>
                      <a:r>
                        <a:rPr lang="nl-NL" sz="1200" dirty="0" err="1"/>
                        <a:t>Neerlands</a:t>
                      </a:r>
                      <a:r>
                        <a:rPr lang="nl-NL" sz="1200" dirty="0"/>
                        <a:t> Midden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08434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nl-NL" sz="1200" dirty="0"/>
                        <a:t>13 Limburgse &amp; Bergse Maas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101118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/>
                        <a:t>14 Zuid-Hollandse Stromen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62729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/>
                        <a:t>15 Maas en Waal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21912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/>
                        <a:t>16 Neder-Rijn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9941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/>
                        <a:t>17 Midden-IJssel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68583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/>
                        <a:t>18 De Hanze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5673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nl-NL" sz="1200" dirty="0"/>
                        <a:t>19 </a:t>
                      </a:r>
                      <a:r>
                        <a:rPr lang="nl-NL" sz="1200" dirty="0" err="1"/>
                        <a:t>Fryske</a:t>
                      </a:r>
                      <a:r>
                        <a:rPr lang="nl-NL" sz="1200" dirty="0"/>
                        <a:t> Marren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916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nl-NL" sz="1200" dirty="0"/>
                        <a:t>20 Berend Botje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084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nl-NL" sz="1200" dirty="0"/>
                        <a:t>23 Haaks Gronden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9004501"/>
                  </a:ext>
                </a:extLst>
              </a:tr>
            </a:tbl>
          </a:graphicData>
        </a:graphic>
      </p:graphicFrame>
      <p:pic>
        <p:nvPicPr>
          <p:cNvPr id="2" name="Afbeelding 1" descr="Afbeelding met kaart, kunst&#10;&#10;Automatisch gegenereerde beschrijving">
            <a:extLst>
              <a:ext uri="{FF2B5EF4-FFF2-40B4-BE49-F238E27FC236}">
                <a16:creationId xmlns:a16="http://schemas.microsoft.com/office/drawing/2014/main" id="{2F123686-F416-2B7C-779D-AC901D48A6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4738" y="-4100"/>
            <a:ext cx="4897062" cy="5840082"/>
          </a:xfrm>
          <a:prstGeom prst="rect">
            <a:avLst/>
          </a:prstGeom>
        </p:spPr>
      </p:pic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4AFEF9B1-7CD3-19B8-1614-89F2859CA5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107253"/>
              </p:ext>
            </p:extLst>
          </p:nvPr>
        </p:nvGraphicFramePr>
        <p:xfrm>
          <a:off x="7407264" y="5679344"/>
          <a:ext cx="363782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849">
                  <a:extLst>
                    <a:ext uri="{9D8B030D-6E8A-4147-A177-3AD203B41FA5}">
                      <a16:colId xmlns:a16="http://schemas.microsoft.com/office/drawing/2014/main" val="1384930459"/>
                    </a:ext>
                  </a:extLst>
                </a:gridCol>
                <a:gridCol w="394018">
                  <a:extLst>
                    <a:ext uri="{9D8B030D-6E8A-4147-A177-3AD203B41FA5}">
                      <a16:colId xmlns:a16="http://schemas.microsoft.com/office/drawing/2014/main" val="3509431521"/>
                    </a:ext>
                  </a:extLst>
                </a:gridCol>
                <a:gridCol w="394018">
                  <a:extLst>
                    <a:ext uri="{9D8B030D-6E8A-4147-A177-3AD203B41FA5}">
                      <a16:colId xmlns:a16="http://schemas.microsoft.com/office/drawing/2014/main" val="732269797"/>
                    </a:ext>
                  </a:extLst>
                </a:gridCol>
                <a:gridCol w="352743">
                  <a:extLst>
                    <a:ext uri="{9D8B030D-6E8A-4147-A177-3AD203B41FA5}">
                      <a16:colId xmlns:a16="http://schemas.microsoft.com/office/drawing/2014/main" val="1194106177"/>
                    </a:ext>
                  </a:extLst>
                </a:gridCol>
                <a:gridCol w="548330">
                  <a:extLst>
                    <a:ext uri="{9D8B030D-6E8A-4147-A177-3AD203B41FA5}">
                      <a16:colId xmlns:a16="http://schemas.microsoft.com/office/drawing/2014/main" val="2322425493"/>
                    </a:ext>
                  </a:extLst>
                </a:gridCol>
                <a:gridCol w="844868">
                  <a:extLst>
                    <a:ext uri="{9D8B030D-6E8A-4147-A177-3AD203B41FA5}">
                      <a16:colId xmlns:a16="http://schemas.microsoft.com/office/drawing/2014/main" val="1171071903"/>
                    </a:ext>
                  </a:extLst>
                </a:gridCol>
              </a:tblGrid>
              <a:tr h="119691">
                <a:tc>
                  <a:txBody>
                    <a:bodyPr/>
                    <a:lstStyle/>
                    <a:p>
                      <a:pPr rtl="0" fontAlgn="base"/>
                      <a:endParaRPr lang="nl-NL" sz="1200" b="1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nl-NL" sz="1200" b="1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I2</a:t>
                      </a: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nl-NL" sz="1200" b="1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I3</a:t>
                      </a: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nl-NL" sz="1200" b="1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I4</a:t>
                      </a: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nl-NL" sz="1200" b="1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I4*</a:t>
                      </a: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l-NL" sz="1200" b="1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Opleider</a:t>
                      </a: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4">
                      <a:solidFill>
                        <a:srgbClr val="FFFFFF"/>
                      </a:solidFill>
                    </a:lnR>
                    <a:lnT w="9524">
                      <a:solidFill>
                        <a:srgbClr val="FFFFFF"/>
                      </a:solidFill>
                    </a:lnT>
                    <a:lnB w="9524">
                      <a:solidFill>
                        <a:srgbClr val="FFFFFF"/>
                      </a:solidFill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904168"/>
                  </a:ext>
                </a:extLst>
              </a:tr>
              <a:tr h="11969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l-NL" sz="1200" dirty="0">
                          <a:effectLst/>
                          <a:latin typeface="Arial"/>
                        </a:rPr>
                        <a:t>Zeilschool / landelijk</a:t>
                      </a:r>
                      <a:endParaRPr lang="nl-NL" dirty="0"/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C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nl-NL" sz="1200" dirty="0">
                          <a:effectLst/>
                          <a:latin typeface="Arial"/>
                        </a:rPr>
                        <a:t>80</a:t>
                      </a: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C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nl-NL" sz="1200" dirty="0">
                          <a:effectLst/>
                          <a:latin typeface="Arial"/>
                        </a:rPr>
                        <a:t>27</a:t>
                      </a: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C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nl-NL" sz="1200" dirty="0">
                          <a:effectLst/>
                          <a:latin typeface="Arial"/>
                        </a:rPr>
                        <a:t>2</a:t>
                      </a:r>
                      <a:endParaRPr lang="nl-NL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CB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nl-NL" sz="1200" dirty="0">
                          <a:effectLst/>
                          <a:latin typeface="Arial"/>
                        </a:rPr>
                        <a:t>15</a:t>
                      </a:r>
                      <a:endParaRPr lang="nl-NL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CB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l-NL" sz="1200" dirty="0">
                          <a:effectLst/>
                          <a:latin typeface="Arial"/>
                        </a:rPr>
                        <a:t>4</a:t>
                      </a: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4">
                      <a:solidFill>
                        <a:srgbClr val="FFFFFF"/>
                      </a:solidFill>
                    </a:lnR>
                    <a:lnT w="9524">
                      <a:solidFill>
                        <a:srgbClr val="FFFFFF"/>
                      </a:solidFill>
                    </a:lnT>
                    <a:lnB w="9524">
                      <a:solidFill>
                        <a:srgbClr val="FFFFFF"/>
                      </a:solidFill>
                    </a:lnB>
                    <a:solidFill>
                      <a:srgbClr val="FF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156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9179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0B9B62C0-6A28-1084-60D7-0511975581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974441"/>
              </p:ext>
            </p:extLst>
          </p:nvPr>
        </p:nvGraphicFramePr>
        <p:xfrm>
          <a:off x="38302" y="89846"/>
          <a:ext cx="7207996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4103">
                  <a:extLst>
                    <a:ext uri="{9D8B030D-6E8A-4147-A177-3AD203B41FA5}">
                      <a16:colId xmlns:a16="http://schemas.microsoft.com/office/drawing/2014/main" val="3675708183"/>
                    </a:ext>
                  </a:extLst>
                </a:gridCol>
                <a:gridCol w="975313">
                  <a:extLst>
                    <a:ext uri="{9D8B030D-6E8A-4147-A177-3AD203B41FA5}">
                      <a16:colId xmlns:a16="http://schemas.microsoft.com/office/drawing/2014/main" val="3971609026"/>
                    </a:ext>
                  </a:extLst>
                </a:gridCol>
                <a:gridCol w="1019645">
                  <a:extLst>
                    <a:ext uri="{9D8B030D-6E8A-4147-A177-3AD203B41FA5}">
                      <a16:colId xmlns:a16="http://schemas.microsoft.com/office/drawing/2014/main" val="1424419016"/>
                    </a:ext>
                  </a:extLst>
                </a:gridCol>
                <a:gridCol w="1019645">
                  <a:extLst>
                    <a:ext uri="{9D8B030D-6E8A-4147-A177-3AD203B41FA5}">
                      <a16:colId xmlns:a16="http://schemas.microsoft.com/office/drawing/2014/main" val="809680974"/>
                    </a:ext>
                  </a:extLst>
                </a:gridCol>
                <a:gridCol w="1019645">
                  <a:extLst>
                    <a:ext uri="{9D8B030D-6E8A-4147-A177-3AD203B41FA5}">
                      <a16:colId xmlns:a16="http://schemas.microsoft.com/office/drawing/2014/main" val="3379567807"/>
                    </a:ext>
                  </a:extLst>
                </a:gridCol>
                <a:gridCol w="1019645">
                  <a:extLst>
                    <a:ext uri="{9D8B030D-6E8A-4147-A177-3AD203B41FA5}">
                      <a16:colId xmlns:a16="http://schemas.microsoft.com/office/drawing/2014/main" val="1128534237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r>
                        <a:rPr lang="nl-NL" sz="1200" dirty="0"/>
                        <a:t>Admiraliteit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Aantal groepen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Aantal I2 SMV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Aantal I3 SMV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/>
                        <a:t>Aantal I4 SMV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l-NL" sz="1200" dirty="0"/>
                        <a:t>Aantal I4* SMV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53264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nl-NL" sz="1200" dirty="0"/>
                        <a:t>1 Delfland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96503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/>
                        <a:t>2 Noord-Holland Noord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/>
                        <a:t>1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34989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/>
                        <a:t>3 </a:t>
                      </a:r>
                      <a:r>
                        <a:rPr lang="nl-NL" sz="1200" dirty="0" err="1"/>
                        <a:t>Kennermerland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7802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/>
                        <a:t>4 Rijnland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27186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nl-NL" sz="1200" dirty="0"/>
                        <a:t>5 Rond Amstel en IJ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61161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nl-NL" sz="1200" dirty="0"/>
                        <a:t>6 Van de </a:t>
                      </a:r>
                      <a:r>
                        <a:rPr lang="nl-NL" sz="1200" dirty="0" err="1"/>
                        <a:t>Maze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66775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nl-NL" sz="1200" dirty="0"/>
                        <a:t>7 Zeeuwse stromen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6987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nl-NL" sz="1200" dirty="0"/>
                        <a:t>8 De Biesbosch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86619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nl-NL" sz="1200" dirty="0"/>
                        <a:t>9 Lek- en IJsselstreek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75618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nl-NL" sz="1200" dirty="0"/>
                        <a:t>10 Vechtplassen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69372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nl-NL" sz="1200" dirty="0"/>
                        <a:t>11 Zuidwal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74432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nl-NL" sz="1200" dirty="0"/>
                        <a:t>12 </a:t>
                      </a:r>
                      <a:r>
                        <a:rPr lang="nl-NL" sz="1200" dirty="0" err="1"/>
                        <a:t>Neerlands</a:t>
                      </a:r>
                      <a:r>
                        <a:rPr lang="nl-NL" sz="1200" dirty="0"/>
                        <a:t> Midden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08434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nl-NL" sz="1200" dirty="0"/>
                        <a:t>13 Limburgse &amp; Bergse Maas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101118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/>
                        <a:t>14 Zuid-Hollandse Stromen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62729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/>
                        <a:t>15 Maas en Waal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21912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/>
                        <a:t>16 Neder-Rijn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9941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/>
                        <a:t>17 Midden-IJssel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68583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/>
                        <a:t>18 De Hanze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5673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nl-NL" sz="1200" dirty="0"/>
                        <a:t>19 </a:t>
                      </a:r>
                      <a:r>
                        <a:rPr lang="nl-NL" sz="1200" dirty="0" err="1"/>
                        <a:t>Fryske</a:t>
                      </a:r>
                      <a:r>
                        <a:rPr lang="nl-NL" sz="1200" dirty="0"/>
                        <a:t> Marren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916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nl-NL" sz="1200" dirty="0"/>
                        <a:t>20 Berend Botje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084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nl-NL" sz="1200" dirty="0"/>
                        <a:t>23 Haaks Gronden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9004501"/>
                  </a:ext>
                </a:extLst>
              </a:tr>
            </a:tbl>
          </a:graphicData>
        </a:graphic>
      </p:graphicFrame>
      <p:pic>
        <p:nvPicPr>
          <p:cNvPr id="2" name="Afbeelding 1" descr="Afbeelding met kaart, kunst&#10;&#10;Automatisch gegenereerde beschrijving">
            <a:extLst>
              <a:ext uri="{FF2B5EF4-FFF2-40B4-BE49-F238E27FC236}">
                <a16:creationId xmlns:a16="http://schemas.microsoft.com/office/drawing/2014/main" id="{2F123686-F416-2B7C-779D-AC901D48A6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4738" y="319657"/>
            <a:ext cx="4897062" cy="5840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022651"/>
      </p:ext>
    </p:extLst>
  </p:cSld>
  <p:clrMapOvr>
    <a:masterClrMapping/>
  </p:clrMapOvr>
</p:sld>
</file>

<file path=ppt/theme/theme1.xml><?xml version="1.0" encoding="utf-8"?>
<a:theme xmlns:a="http://schemas.openxmlformats.org/drawingml/2006/main" name="Scouting Nederland">
  <a:themeElements>
    <a:clrScheme name="Scouting Nederland">
      <a:dk1>
        <a:sysClr val="windowText" lastClr="000000"/>
      </a:dk1>
      <a:lt1>
        <a:sysClr val="window" lastClr="FFFFFF"/>
      </a:lt1>
      <a:dk2>
        <a:srgbClr val="1A368D"/>
      </a:dk2>
      <a:lt2>
        <a:srgbClr val="FFFFFF"/>
      </a:lt2>
      <a:accent1>
        <a:srgbClr val="FF0000"/>
      </a:accent1>
      <a:accent2>
        <a:srgbClr val="1A368D"/>
      </a:accent2>
      <a:accent3>
        <a:srgbClr val="FFFF00"/>
      </a:accent3>
      <a:accent4>
        <a:srgbClr val="31A529"/>
      </a:accent4>
      <a:accent5>
        <a:srgbClr val="FFBF24"/>
      </a:accent5>
      <a:accent6>
        <a:srgbClr val="8C5A86"/>
      </a:accent6>
      <a:hlink>
        <a:srgbClr val="1A368D"/>
      </a:hlink>
      <a:folHlink>
        <a:srgbClr val="8C5A86"/>
      </a:folHlink>
    </a:clrScheme>
    <a:fontScheme name="Scouting Nederland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water" id="{5FAC6B72-8851-44D7-95A0-2447F65FDCDC}" vid="{A880269F-EDB7-40C3-8F08-571AA401780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91788ad-2fa7-4679-8027-30c64cf827ed">
      <Value>1</Value>
    </TaxCatchAll>
    <lcf76f155ced4ddcb4097134ff3c332f xmlns="84050a90-e0fc-4f2a-b7c7-5d500e431425">
      <Terms xmlns="http://schemas.microsoft.com/office/infopath/2007/PartnerControls"/>
    </lcf76f155ced4ddcb4097134ff3c332f>
    <SNYear xmlns="991788ad-2fa7-4679-8027-30c64cf827ed" xsi:nil="true"/>
    <SNTOrganisation_0 xmlns="991788ad-2fa7-4679-8027-30c64cf827e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Scouting Academy</TermName>
          <TermId xmlns="http://schemas.microsoft.com/office/infopath/2007/PartnerControls">5ec3cc23-1682-4c1f-a5ed-1c10875c13d7</TermId>
        </TermInfo>
      </Terms>
    </SNTOrganisation_0>
    <SharedWithUsers xmlns="991788ad-2fa7-4679-8027-30c64cf827ed">
      <UserInfo>
        <DisplayName>Monika van Boheemen</DisplayName>
        <AccountId>11</AccountId>
        <AccountType/>
      </UserInfo>
      <UserInfo>
        <DisplayName>Kirsten Romswinckel</DisplayName>
        <AccountId>505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Scouting Document" ma:contentTypeID="0x0101004814EF664A3D44D8A13AB7EA61FC03DF009E08C312C0395E48B93FF4CB59774BCC" ma:contentTypeVersion="22" ma:contentTypeDescription="Een nieuw document maken." ma:contentTypeScope="" ma:versionID="c70a1d482a85f57865b589cc721ae5ca">
  <xsd:schema xmlns:xsd="http://www.w3.org/2001/XMLSchema" xmlns:xs="http://www.w3.org/2001/XMLSchema" xmlns:p="http://schemas.microsoft.com/office/2006/metadata/properties" xmlns:ns1="991788ad-2fa7-4679-8027-30c64cf827ed" xmlns:ns3="84050a90-e0fc-4f2a-b7c7-5d500e431425" targetNamespace="http://schemas.microsoft.com/office/2006/metadata/properties" ma:root="true" ma:fieldsID="b8dfa0fe547196fb8e163506fe83235c" ns1:_="" ns3:_="">
    <xsd:import namespace="991788ad-2fa7-4679-8027-30c64cf827ed"/>
    <xsd:import namespace="84050a90-e0fc-4f2a-b7c7-5d500e431425"/>
    <xsd:element name="properties">
      <xsd:complexType>
        <xsd:sequence>
          <xsd:element name="documentManagement">
            <xsd:complexType>
              <xsd:all>
                <xsd:element ref="ns1:SNYear" minOccurs="0"/>
                <xsd:element ref="ns1:SNTOrganisation_0" minOccurs="0"/>
                <xsd:element ref="ns1:TaxCatchAll" minOccurs="0"/>
                <xsd:element ref="ns1:TaxCatchAllLabel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1:SharedWithUsers" minOccurs="0"/>
                <xsd:element ref="ns1:SharedWithDetails" minOccurs="0"/>
                <xsd:element ref="ns3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1788ad-2fa7-4679-8027-30c64cf827ed" elementFormDefault="qualified">
    <xsd:import namespace="http://schemas.microsoft.com/office/2006/documentManagement/types"/>
    <xsd:import namespace="http://schemas.microsoft.com/office/infopath/2007/PartnerControls"/>
    <xsd:element name="SNYear" ma:index="0" nillable="true" ma:displayName="Jaargang" ma:description="" ma:hidden="true" ma:internalName="SNYear" ma:readOnly="false">
      <xsd:simpleType>
        <xsd:restriction base="dms:Text">
          <xsd:maxLength value="4"/>
        </xsd:restriction>
      </xsd:simpleType>
    </xsd:element>
    <xsd:element name="SNTOrganisation_0" ma:index="1" nillable="true" ma:taxonomy="true" ma:internalName="SNTOrganisation_0" ma:taxonomyFieldName="SNTOrganisation" ma:displayName="Organisatie" ma:readOnly="false" ma:default="1;#Secretariaat|f0c1dacf-f9a5-4ba6-a7b6-9ea9a832b558" ma:fieldId="{5142baaa-74e8-40c3-b9f1-cabc2c3451e5}" ma:sspId="de1199a1-cc97-4303-bba3-a9293c04b518" ma:termSetId="a432c1db-7eba-43a4-bdc3-e0d2c5a9ddd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fcd2f488-c2b7-47b0-8543-1eb9cea7a456}" ma:internalName="TaxCatchAll" ma:showField="CatchAllData" ma:web="991788ad-2fa7-4679-8027-30c64cf827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hidden="true" ma:list="{fcd2f488-c2b7-47b0-8543-1eb9cea7a456}" ma:internalName="TaxCatchAllLabel" ma:readOnly="true" ma:showField="CatchAllDataLabel" ma:web="991788ad-2fa7-4679-8027-30c64cf827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050a90-e0fc-4f2a-b7c7-5d500e4314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5" nillable="true" ma:displayName="Afbeeldingtags_0" ma:hidden="true" ma:internalName="lcf76f155ced4ddcb4097134ff3c332f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213FAF-26A8-4E41-9D1F-1096C4B33282}">
  <ds:schemaRefs>
    <ds:schemaRef ds:uri="http://schemas.microsoft.com/office/2006/metadata/properties"/>
    <ds:schemaRef ds:uri="http://schemas.microsoft.com/office/infopath/2007/PartnerControls"/>
    <ds:schemaRef ds:uri="991788ad-2fa7-4679-8027-30c64cf827ed"/>
    <ds:schemaRef ds:uri="84050a90-e0fc-4f2a-b7c7-5d500e431425"/>
  </ds:schemaRefs>
</ds:datastoreItem>
</file>

<file path=customXml/itemProps2.xml><?xml version="1.0" encoding="utf-8"?>
<ds:datastoreItem xmlns:ds="http://schemas.openxmlformats.org/officeDocument/2006/customXml" ds:itemID="{1EA6621C-8574-4FAF-9617-3416456724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A76BC6-3D6E-43EB-8EDE-9CE715057D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1788ad-2fa7-4679-8027-30c64cf827ed"/>
    <ds:schemaRef ds:uri="84050a90-e0fc-4f2a-b7c7-5d500e4314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579</Words>
  <Application>Microsoft Office PowerPoint</Application>
  <PresentationFormat>Breedbeeld</PresentationFormat>
  <Paragraphs>230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6" baseType="lpstr">
      <vt:lpstr>Arial</vt:lpstr>
      <vt:lpstr>Impact</vt:lpstr>
      <vt:lpstr>Scouting Nederland</vt:lpstr>
      <vt:lpstr>CWO in de admiraliteit?</vt:lpstr>
      <vt:lpstr>Controles</vt:lpstr>
      <vt:lpstr>Tot nu toe</vt:lpstr>
      <vt:lpstr>Doel</vt:lpstr>
      <vt:lpstr>Piramide landelijk voor kielboot</vt:lpstr>
      <vt:lpstr>Opdracht</vt:lpstr>
      <vt:lpstr>Gegevens uit SOL</vt:lpstr>
      <vt:lpstr>PowerPoint-presentatie</vt:lpstr>
      <vt:lpstr>PowerPoint-presentatie</vt:lpstr>
      <vt:lpstr>CWO in de praktijk</vt:lpstr>
      <vt:lpstr>Positieve verhalen?</vt:lpstr>
      <vt:lpstr>Planning</vt:lpstr>
      <vt:lpstr>Vragen?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CWO in de admiraliteit?</dc:title>
  <dc:creator>Niels Gadellaa</dc:creator>
  <cp:lastModifiedBy>Rozemarijn Vissers</cp:lastModifiedBy>
  <cp:revision>146</cp:revision>
  <dcterms:created xsi:type="dcterms:W3CDTF">2023-10-23T11:31:55Z</dcterms:created>
  <dcterms:modified xsi:type="dcterms:W3CDTF">2023-11-07T16:03:58Z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0x0101004814EF664A3D44D8A13AB7EA61FC03DF00037FFF2D59261946AB12E09B35DD5851</vt:lpwstr>
  </property>
  <property fmtid="{D5CDD505-2E9C-101B-9397-08002B2CF9AE}" pid="3" name="MediaServiceImageTags">
    <vt:lpwstr/>
  </property>
  <property fmtid="{D5CDD505-2E9C-101B-9397-08002B2CF9AE}" pid="4" name="SNTOrganisation">
    <vt:lpwstr>1;#Scouting Academy|5ec3cc23-1682-4c1f-a5ed-1c10875c13d7</vt:lpwstr>
  </property>
</Properties>
</file>