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handoutMasterIdLst>
    <p:handoutMasterId r:id="rId45"/>
  </p:handoutMasterIdLst>
  <p:sldIdLst>
    <p:sldId id="554" r:id="rId6"/>
    <p:sldId id="500" r:id="rId7"/>
    <p:sldId id="556" r:id="rId8"/>
    <p:sldId id="538" r:id="rId9"/>
    <p:sldId id="539" r:id="rId10"/>
    <p:sldId id="540" r:id="rId11"/>
    <p:sldId id="541" r:id="rId12"/>
    <p:sldId id="560" r:id="rId13"/>
    <p:sldId id="559" r:id="rId14"/>
    <p:sldId id="542" r:id="rId15"/>
    <p:sldId id="543" r:id="rId16"/>
    <p:sldId id="544" r:id="rId17"/>
    <p:sldId id="545" r:id="rId18"/>
    <p:sldId id="546" r:id="rId19"/>
    <p:sldId id="547" r:id="rId20"/>
    <p:sldId id="548" r:id="rId21"/>
    <p:sldId id="550" r:id="rId22"/>
    <p:sldId id="551" r:id="rId23"/>
    <p:sldId id="549" r:id="rId24"/>
    <p:sldId id="552" r:id="rId25"/>
    <p:sldId id="519" r:id="rId26"/>
    <p:sldId id="553" r:id="rId27"/>
    <p:sldId id="522" r:id="rId28"/>
    <p:sldId id="523" r:id="rId29"/>
    <p:sldId id="524" r:id="rId30"/>
    <p:sldId id="525" r:id="rId31"/>
    <p:sldId id="526" r:id="rId32"/>
    <p:sldId id="557" r:id="rId33"/>
    <p:sldId id="450" r:id="rId34"/>
    <p:sldId id="530" r:id="rId35"/>
    <p:sldId id="529" r:id="rId36"/>
    <p:sldId id="531" r:id="rId37"/>
    <p:sldId id="532" r:id="rId38"/>
    <p:sldId id="533" r:id="rId39"/>
    <p:sldId id="534" r:id="rId40"/>
    <p:sldId id="535" r:id="rId41"/>
    <p:sldId id="536" r:id="rId42"/>
    <p:sldId id="511" r:id="rId43"/>
  </p:sldIdLst>
  <p:sldSz cx="9144000" cy="6858000" type="screen4x3"/>
  <p:notesSz cx="6858000" cy="9926638"/>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8C"/>
    <a:srgbClr val="898989"/>
    <a:srgbClr val="003399"/>
    <a:srgbClr val="345994"/>
    <a:srgbClr val="76C9E6"/>
    <a:srgbClr val="0C6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2" autoAdjust="0"/>
    <p:restoredTop sz="94660"/>
  </p:normalViewPr>
  <p:slideViewPr>
    <p:cSldViewPr>
      <p:cViewPr varScale="1">
        <p:scale>
          <a:sx n="82" d="100"/>
          <a:sy n="82" d="100"/>
        </p:scale>
        <p:origin x="13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dgm:t>
        <a:bodyPr/>
        <a:lstStyle/>
        <a:p>
          <a:r>
            <a:rPr lang="nl-NL" sz="1400" dirty="0"/>
            <a:t>Portefeuillemanagement</a:t>
          </a:r>
        </a:p>
      </dgm:t>
    </dgm:pt>
    <dgm:pt modelId="{6154F851-DD11-41E1-BD93-204552D1477A}" type="parTrans" cxnId="{FFC8C361-F208-43DF-8898-6270890DE1F4}">
      <dgm:prSet/>
      <dgm:spPr/>
      <dgm:t>
        <a:bodyPr/>
        <a:lstStyle/>
        <a:p>
          <a:endParaRPr lang="nl-NL" sz="4000"/>
        </a:p>
      </dgm:t>
    </dgm:pt>
    <dgm:pt modelId="{AFAAFAB7-9FCB-4A39-8F0F-DF9A1ECE3C80}" type="sibTrans" cxnId="{FFC8C361-F208-43DF-8898-6270890DE1F4}">
      <dgm:prSet/>
      <dgm:spPr/>
      <dgm:t>
        <a:bodyPr/>
        <a:lstStyle/>
        <a:p>
          <a:endParaRPr lang="nl-NL" sz="4000"/>
        </a:p>
      </dgm:t>
    </dgm:pt>
    <dgm:pt modelId="{D82E48AC-FC9B-40A6-9BBD-DF886B5E9F48}">
      <dgm:prSet phldrT="[Tekst]" custT="1"/>
      <dgm:spPr/>
      <dgm:t>
        <a:bodyPr/>
        <a:lstStyle/>
        <a:p>
          <a:r>
            <a:rPr lang="nl-NL" sz="1400" dirty="0"/>
            <a:t>Onderhandeling</a:t>
          </a:r>
        </a:p>
      </dgm:t>
    </dgm:pt>
    <dgm:pt modelId="{364A4899-7924-4604-BA51-ED28C59163EC}" type="parTrans" cxnId="{D49F4B2A-B293-4F98-A42C-118EE9A289BF}">
      <dgm:prSet/>
      <dgm:spPr/>
      <dgm:t>
        <a:bodyPr/>
        <a:lstStyle/>
        <a:p>
          <a:endParaRPr lang="nl-NL" sz="4000"/>
        </a:p>
      </dgm:t>
    </dgm:pt>
    <dgm:pt modelId="{9C65EC66-78DF-4F4B-8E67-611124075442}" type="sibTrans" cxnId="{D49F4B2A-B293-4F98-A42C-118EE9A289BF}">
      <dgm:prSet/>
      <dgm:spPr/>
      <dgm:t>
        <a:bodyPr/>
        <a:lstStyle/>
        <a:p>
          <a:endParaRPr lang="nl-NL" sz="4000"/>
        </a:p>
      </dgm:t>
    </dgm:pt>
    <dgm:pt modelId="{84EC63D7-F0E9-48FA-A3F8-41CB8E6C4A2F}">
      <dgm:prSet phldrT="[Tekst]" custT="1"/>
      <dgm:spPr/>
      <dgm:t>
        <a:bodyPr/>
        <a:lstStyle/>
        <a:p>
          <a:r>
            <a:rPr lang="nl-NL" sz="1400" dirty="0"/>
            <a:t>Polis opmaak</a:t>
          </a:r>
        </a:p>
      </dgm:t>
    </dgm:pt>
    <dgm:pt modelId="{BF96E270-17B7-4A76-B9CD-179CFC0DE822}" type="parTrans" cxnId="{42F96212-3223-4E25-878E-13100F95FC47}">
      <dgm:prSet/>
      <dgm:spPr/>
      <dgm:t>
        <a:bodyPr/>
        <a:lstStyle/>
        <a:p>
          <a:endParaRPr lang="nl-NL" sz="4000"/>
        </a:p>
      </dgm:t>
    </dgm:pt>
    <dgm:pt modelId="{2C6D1D26-5AA4-4201-B417-E9B99CD26D5C}" type="sibTrans" cxnId="{42F96212-3223-4E25-878E-13100F95FC47}">
      <dgm:prSet/>
      <dgm:spPr/>
      <dgm:t>
        <a:bodyPr/>
        <a:lstStyle/>
        <a:p>
          <a:endParaRPr lang="nl-NL" sz="4000"/>
        </a:p>
      </dgm:t>
    </dgm:pt>
    <dgm:pt modelId="{7875366D-7E93-4EB0-9515-45F25C8B39E5}">
      <dgm:prSet phldrT="[Tekst]" custT="1"/>
      <dgm:spPr/>
      <dgm:t>
        <a:bodyPr/>
        <a:lstStyle/>
        <a:p>
          <a:r>
            <a:rPr lang="nl-NL" sz="1400" dirty="0"/>
            <a:t>Polis aanlevering e-ABS</a:t>
          </a:r>
        </a:p>
      </dgm:t>
    </dgm:pt>
    <dgm:pt modelId="{F728C5D0-3A0E-4984-8568-A11C393956F8}" type="parTrans" cxnId="{2C9BA409-3599-4FE4-BC7A-0C351AABDEA8}">
      <dgm:prSet/>
      <dgm:spPr/>
      <dgm:t>
        <a:bodyPr/>
        <a:lstStyle/>
        <a:p>
          <a:endParaRPr lang="nl-NL" sz="4000"/>
        </a:p>
      </dgm:t>
    </dgm:pt>
    <dgm:pt modelId="{299B791F-5A2D-4277-8F4B-C7CBD680C582}" type="sibTrans" cxnId="{2C9BA409-3599-4FE4-BC7A-0C351AABDEA8}">
      <dgm:prSet/>
      <dgm:spPr/>
      <dgm:t>
        <a:bodyPr/>
        <a:lstStyle/>
        <a:p>
          <a:endParaRPr lang="nl-NL" sz="4000"/>
        </a:p>
      </dgm:t>
    </dgm:pt>
    <dgm:pt modelId="{5D50C057-1A1E-49D5-8C3B-D9FBC1504BD8}">
      <dgm:prSet phldrT="[Tekst]" custT="1"/>
      <dgm:spPr/>
      <dgm:t>
        <a:bodyPr/>
        <a:lstStyle/>
        <a:p>
          <a:r>
            <a:rPr lang="nl-NL" sz="1400" dirty="0"/>
            <a:t>Accorderen</a:t>
          </a:r>
        </a:p>
      </dgm:t>
    </dgm:pt>
    <dgm:pt modelId="{0DACE1EA-2F1D-40CC-AD1F-52BA92C22393}" type="parTrans" cxnId="{F7CBABAE-D682-4734-99F1-03B74B8D7244}">
      <dgm:prSet/>
      <dgm:spPr/>
      <dgm:t>
        <a:bodyPr/>
        <a:lstStyle/>
        <a:p>
          <a:endParaRPr lang="nl-NL" sz="4000"/>
        </a:p>
      </dgm:t>
    </dgm:pt>
    <dgm:pt modelId="{124D91AC-E08A-4469-AB7E-8C6B280516B7}" type="sibTrans" cxnId="{F7CBABAE-D682-4734-99F1-03B74B8D7244}">
      <dgm:prSet/>
      <dgm:spPr/>
      <dgm:t>
        <a:bodyPr/>
        <a:lstStyle/>
        <a:p>
          <a:endParaRPr lang="nl-NL" sz="4000"/>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a:xfrm>
          <a:off x="1684501" y="530447"/>
          <a:ext cx="481057" cy="707263"/>
        </a:xfrm>
        <a:prstGeom prst="roundRect">
          <a:avLst/>
        </a:prstGeom>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a:xfrm>
          <a:off x="2202317" y="530447"/>
          <a:ext cx="524075" cy="707263"/>
        </a:xfrm>
        <a:prstGeom prst="roundRect">
          <a:avLst/>
        </a:prstGeom>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dgm:spPr>
        <a:solidFill>
          <a:srgbClr val="FFC000"/>
        </a:solidFill>
      </dgm:spPr>
      <dgm:t>
        <a:bodyPr/>
        <a:lstStyle/>
        <a:p>
          <a:r>
            <a:rPr lang="nl-NL" dirty="0"/>
            <a:t>Portefeuillemanagement</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dgm:spPr/>
      <dgm:t>
        <a:bodyPr/>
        <a:lstStyle/>
        <a:p>
          <a:r>
            <a:rPr lang="nl-NL" dirty="0"/>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dgm:spPr/>
      <dgm:t>
        <a:bodyPr/>
        <a:lstStyle/>
        <a:p>
          <a:r>
            <a:rPr lang="nl-NL" dirty="0"/>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dgm:spPr/>
      <dgm:t>
        <a:bodyPr/>
        <a:lstStyle/>
        <a:p>
          <a:r>
            <a:rPr lang="nl-NL" dirty="0"/>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dgm:spPr/>
      <dgm:t>
        <a:bodyPr/>
        <a:lstStyle/>
        <a:p>
          <a:r>
            <a:rPr lang="nl-NL" dirty="0"/>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dgm:spPr>
        <a:solidFill>
          <a:srgbClr val="FFC000"/>
        </a:solidFill>
      </dgm:spPr>
      <dgm:t>
        <a:bodyPr/>
        <a:lstStyle/>
        <a:p>
          <a:r>
            <a:rPr lang="nl-NL" dirty="0"/>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dgm:spPr/>
      <dgm:t>
        <a:bodyPr/>
        <a:lstStyle/>
        <a:p>
          <a:r>
            <a:rPr lang="nl-NL" dirty="0"/>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dgm:spPr/>
      <dgm:t>
        <a:bodyPr/>
        <a:lstStyle/>
        <a:p>
          <a:r>
            <a:rPr lang="nl-NL" dirty="0"/>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dgm:spPr/>
      <dgm:t>
        <a:bodyPr/>
        <a:lstStyle/>
        <a:p>
          <a:r>
            <a:rPr lang="nl-NL" dirty="0"/>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dgm:spPr>
        <a:solidFill>
          <a:srgbClr val="FFC000"/>
        </a:solidFill>
      </dgm:spPr>
      <dgm:t>
        <a:bodyPr/>
        <a:lstStyle/>
        <a:p>
          <a:r>
            <a:rPr lang="nl-NL" dirty="0"/>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dgm:spPr/>
      <dgm:t>
        <a:bodyPr/>
        <a:lstStyle/>
        <a:p>
          <a:r>
            <a:rPr lang="nl-NL" dirty="0"/>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dgm:spPr/>
      <dgm:t>
        <a:bodyPr/>
        <a:lstStyle/>
        <a:p>
          <a:r>
            <a:rPr lang="nl-NL" dirty="0"/>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dgm:spPr/>
      <dgm:t>
        <a:bodyPr/>
        <a:lstStyle/>
        <a:p>
          <a:r>
            <a:rPr lang="nl-NL" dirty="0"/>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dgm:spPr/>
      <dgm:t>
        <a:bodyPr/>
        <a:lstStyle/>
        <a:p>
          <a:r>
            <a:rPr lang="nl-NL" dirty="0"/>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dgm:spPr/>
      <dgm:t>
        <a:bodyPr/>
        <a:lstStyle/>
        <a:p>
          <a:r>
            <a:rPr lang="nl-NL" dirty="0"/>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dgm:spPr/>
      <dgm:t>
        <a:bodyPr/>
        <a:lstStyle/>
        <a:p>
          <a:r>
            <a:rPr lang="nl-NL" dirty="0"/>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a:xfrm>
          <a:off x="1652037" y="530447"/>
          <a:ext cx="524075" cy="707263"/>
        </a:xfrm>
        <a:prstGeom prst="roundRect">
          <a:avLst/>
        </a:prstGeom>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a:xfrm>
          <a:off x="1684501" y="530447"/>
          <a:ext cx="481057" cy="707263"/>
        </a:xfrm>
        <a:prstGeom prst="roundRect">
          <a:avLst/>
        </a:prstGeom>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a:xfrm>
          <a:off x="2202317" y="530447"/>
          <a:ext cx="524075" cy="707263"/>
        </a:xfrm>
        <a:prstGeom prst="roundRect">
          <a:avLst/>
        </a:prstGeom>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a:xfrm>
          <a:off x="1684501" y="530447"/>
          <a:ext cx="481057" cy="707263"/>
        </a:xfrm>
        <a:prstGeom prst="roundRect">
          <a:avLst/>
        </a:prstGeom>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a:xfrm>
          <a:off x="2202317" y="530447"/>
          <a:ext cx="524075" cy="707263"/>
        </a:xfrm>
        <a:prstGeom prst="roundRect">
          <a:avLst/>
        </a:prstGeom>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214B29-C8E0-4F2D-BAB1-A5C15F77CBFA}" type="doc">
      <dgm:prSet loTypeId="urn:microsoft.com/office/officeart/2005/8/layout/hProcess9" loCatId="process" qsTypeId="urn:microsoft.com/office/officeart/2005/8/quickstyle/simple1" qsCatId="simple" csTypeId="urn:microsoft.com/office/officeart/2005/8/colors/accent1_2" csCatId="accent1" phldr="1"/>
      <dgm:spPr/>
    </dgm:pt>
    <dgm:pt modelId="{A15E751F-7A99-4483-8344-676A92A7949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gm:t>
    </dgm:pt>
    <dgm:pt modelId="{6154F851-DD11-41E1-BD93-204552D1477A}" type="parTrans" cxnId="{FFC8C361-F208-43DF-8898-6270890DE1F4}">
      <dgm:prSet/>
      <dgm:spPr/>
      <dgm:t>
        <a:bodyPr/>
        <a:lstStyle/>
        <a:p>
          <a:endParaRPr lang="nl-NL"/>
        </a:p>
      </dgm:t>
    </dgm:pt>
    <dgm:pt modelId="{AFAAFAB7-9FCB-4A39-8F0F-DF9A1ECE3C80}" type="sibTrans" cxnId="{FFC8C361-F208-43DF-8898-6270890DE1F4}">
      <dgm:prSet/>
      <dgm:spPr/>
      <dgm:t>
        <a:bodyPr/>
        <a:lstStyle/>
        <a:p>
          <a:endParaRPr lang="nl-NL"/>
        </a:p>
      </dgm:t>
    </dgm:pt>
    <dgm:pt modelId="{D82E48AC-FC9B-40A6-9BBD-DF886B5E9F48}">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gm:t>
    </dgm:pt>
    <dgm:pt modelId="{364A4899-7924-4604-BA51-ED28C59163EC}" type="parTrans" cxnId="{D49F4B2A-B293-4F98-A42C-118EE9A289BF}">
      <dgm:prSet/>
      <dgm:spPr/>
      <dgm:t>
        <a:bodyPr/>
        <a:lstStyle/>
        <a:p>
          <a:endParaRPr lang="nl-NL"/>
        </a:p>
      </dgm:t>
    </dgm:pt>
    <dgm:pt modelId="{9C65EC66-78DF-4F4B-8E67-611124075442}" type="sibTrans" cxnId="{D49F4B2A-B293-4F98-A42C-118EE9A289BF}">
      <dgm:prSet/>
      <dgm:spPr/>
      <dgm:t>
        <a:bodyPr/>
        <a:lstStyle/>
        <a:p>
          <a:endParaRPr lang="nl-NL"/>
        </a:p>
      </dgm:t>
    </dgm:pt>
    <dgm:pt modelId="{84EC63D7-F0E9-48FA-A3F8-41CB8E6C4A2F}">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gm:t>
    </dgm:pt>
    <dgm:pt modelId="{BF96E270-17B7-4A76-B9CD-179CFC0DE822}" type="parTrans" cxnId="{42F96212-3223-4E25-878E-13100F95FC47}">
      <dgm:prSet/>
      <dgm:spPr/>
      <dgm:t>
        <a:bodyPr/>
        <a:lstStyle/>
        <a:p>
          <a:endParaRPr lang="nl-NL"/>
        </a:p>
      </dgm:t>
    </dgm:pt>
    <dgm:pt modelId="{2C6D1D26-5AA4-4201-B417-E9B99CD26D5C}" type="sibTrans" cxnId="{42F96212-3223-4E25-878E-13100F95FC47}">
      <dgm:prSet/>
      <dgm:spPr/>
      <dgm:t>
        <a:bodyPr/>
        <a:lstStyle/>
        <a:p>
          <a:endParaRPr lang="nl-NL"/>
        </a:p>
      </dgm:t>
    </dgm:pt>
    <dgm:pt modelId="{7875366D-7E93-4EB0-9515-45F25C8B39E5}">
      <dgm:prSet phldrT="[Tekst]" custT="1"/>
      <dgm:spPr>
        <a:solidFill>
          <a:srgbClr val="4F81BD">
            <a:hueOff val="0"/>
            <a:satOff val="0"/>
            <a:lumOff val="0"/>
            <a:alphaOff val="0"/>
          </a:srgbClr>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gm:t>
    </dgm:pt>
    <dgm:pt modelId="{F728C5D0-3A0E-4984-8568-A11C393956F8}" type="parTrans" cxnId="{2C9BA409-3599-4FE4-BC7A-0C351AABDEA8}">
      <dgm:prSet/>
      <dgm:spPr/>
      <dgm:t>
        <a:bodyPr/>
        <a:lstStyle/>
        <a:p>
          <a:endParaRPr lang="nl-NL"/>
        </a:p>
      </dgm:t>
    </dgm:pt>
    <dgm:pt modelId="{299B791F-5A2D-4277-8F4B-C7CBD680C582}" type="sibTrans" cxnId="{2C9BA409-3599-4FE4-BC7A-0C351AABDEA8}">
      <dgm:prSet/>
      <dgm:spPr/>
      <dgm:t>
        <a:bodyPr/>
        <a:lstStyle/>
        <a:p>
          <a:endParaRPr lang="nl-NL"/>
        </a:p>
      </dgm:t>
    </dgm:pt>
    <dgm:pt modelId="{5D50C057-1A1E-49D5-8C3B-D9FBC1504BD8}">
      <dgm:prSet phldrT="[Tekst]" custT="1"/>
      <dgm:spPr>
        <a:solidFill>
          <a:srgbClr val="FFC000"/>
        </a:solidFill>
        <a:ln w="25400" cap="flat" cmpd="sng" algn="ctr">
          <a:solidFill>
            <a:prstClr val="white">
              <a:hueOff val="0"/>
              <a:satOff val="0"/>
              <a:lumOff val="0"/>
              <a:alphaOff val="0"/>
            </a:prstClr>
          </a:solidFill>
          <a:prstDash val="solid"/>
        </a:ln>
        <a:effectLst/>
      </dgm:spPr>
      <dgm:t>
        <a:bodyPr spcFirstLastPara="0" vert="horz" wrap="square" lIns="19050" tIns="19050" rIns="19050" bIns="19050" numCol="1" spcCol="1270" anchor="ctr" anchorCtr="0"/>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gm:t>
    </dgm:pt>
    <dgm:pt modelId="{0DACE1EA-2F1D-40CC-AD1F-52BA92C22393}" type="parTrans" cxnId="{F7CBABAE-D682-4734-99F1-03B74B8D7244}">
      <dgm:prSet/>
      <dgm:spPr/>
      <dgm:t>
        <a:bodyPr/>
        <a:lstStyle/>
        <a:p>
          <a:endParaRPr lang="nl-NL"/>
        </a:p>
      </dgm:t>
    </dgm:pt>
    <dgm:pt modelId="{124D91AC-E08A-4469-AB7E-8C6B280516B7}" type="sibTrans" cxnId="{F7CBABAE-D682-4734-99F1-03B74B8D7244}">
      <dgm:prSet/>
      <dgm:spPr/>
      <dgm:t>
        <a:bodyPr/>
        <a:lstStyle/>
        <a:p>
          <a:endParaRPr lang="nl-NL"/>
        </a:p>
      </dgm:t>
    </dgm:pt>
    <dgm:pt modelId="{E35C2391-4C12-4121-B6C8-508CFEA4ADED}" type="pres">
      <dgm:prSet presAssocID="{70214B29-C8E0-4F2D-BAB1-A5C15F77CBFA}" presName="CompostProcess" presStyleCnt="0">
        <dgm:presLayoutVars>
          <dgm:dir/>
          <dgm:resizeHandles val="exact"/>
        </dgm:presLayoutVars>
      </dgm:prSet>
      <dgm:spPr/>
    </dgm:pt>
    <dgm:pt modelId="{317F18D7-B62A-49AB-9867-FB4BEC593DAF}" type="pres">
      <dgm:prSet presAssocID="{70214B29-C8E0-4F2D-BAB1-A5C15F77CBFA}" presName="arrow" presStyleLbl="bgShp" presStyleIdx="0" presStyleCnt="1"/>
      <dgm:spPr/>
    </dgm:pt>
    <dgm:pt modelId="{DC5AF7BC-CEF1-4C2A-ABC7-D3EFF60C80CD}" type="pres">
      <dgm:prSet presAssocID="{70214B29-C8E0-4F2D-BAB1-A5C15F77CBFA}" presName="linearProcess" presStyleCnt="0"/>
      <dgm:spPr/>
    </dgm:pt>
    <dgm:pt modelId="{ED5A13B5-9C2F-4B46-B50E-BCD59878C382}" type="pres">
      <dgm:prSet presAssocID="{A15E751F-7A99-4483-8344-676A92A79495}" presName="textNode" presStyleLbl="node1" presStyleIdx="0" presStyleCnt="5">
        <dgm:presLayoutVars>
          <dgm:bulletEnabled val="1"/>
        </dgm:presLayoutVars>
      </dgm:prSet>
      <dgm:spPr>
        <a:xfrm>
          <a:off x="1198" y="530447"/>
          <a:ext cx="524075" cy="707263"/>
        </a:xfrm>
        <a:prstGeom prst="roundRect">
          <a:avLst/>
        </a:prstGeom>
      </dgm:spPr>
    </dgm:pt>
    <dgm:pt modelId="{9B7815C6-EE12-44B6-8DCE-20FFC00C400B}" type="pres">
      <dgm:prSet presAssocID="{AFAAFAB7-9FCB-4A39-8F0F-DF9A1ECE3C80}" presName="sibTrans" presStyleCnt="0"/>
      <dgm:spPr/>
    </dgm:pt>
    <dgm:pt modelId="{5537F64B-0D17-47E3-BD63-A703B211AA63}" type="pres">
      <dgm:prSet presAssocID="{D82E48AC-FC9B-40A6-9BBD-DF886B5E9F48}" presName="textNode" presStyleLbl="node1" presStyleIdx="1" presStyleCnt="5">
        <dgm:presLayoutVars>
          <dgm:bulletEnabled val="1"/>
        </dgm:presLayoutVars>
      </dgm:prSet>
      <dgm:spPr>
        <a:xfrm>
          <a:off x="551478" y="530447"/>
          <a:ext cx="524075" cy="707263"/>
        </a:xfrm>
        <a:prstGeom prst="roundRect">
          <a:avLst/>
        </a:prstGeom>
      </dgm:spPr>
    </dgm:pt>
    <dgm:pt modelId="{97B9231F-3040-442E-8D0C-934A9DF52D7E}" type="pres">
      <dgm:prSet presAssocID="{9C65EC66-78DF-4F4B-8E67-611124075442}" presName="sibTrans" presStyleCnt="0"/>
      <dgm:spPr/>
    </dgm:pt>
    <dgm:pt modelId="{B8498A2A-C23F-4D3C-AE3C-B47D8E1C07F4}" type="pres">
      <dgm:prSet presAssocID="{84EC63D7-F0E9-48FA-A3F8-41CB8E6C4A2F}" presName="textNode" presStyleLbl="node1" presStyleIdx="2" presStyleCnt="5">
        <dgm:presLayoutVars>
          <dgm:bulletEnabled val="1"/>
        </dgm:presLayoutVars>
      </dgm:prSet>
      <dgm:spPr>
        <a:xfrm>
          <a:off x="1101758" y="530447"/>
          <a:ext cx="524075" cy="707263"/>
        </a:xfrm>
        <a:prstGeom prst="roundRect">
          <a:avLst/>
        </a:prstGeom>
      </dgm:spPr>
    </dgm:pt>
    <dgm:pt modelId="{D1A9A045-C5C5-47F8-9B09-24FECF5305BF}" type="pres">
      <dgm:prSet presAssocID="{2C6D1D26-5AA4-4201-B417-E9B99CD26D5C}" presName="sibTrans" presStyleCnt="0"/>
      <dgm:spPr/>
    </dgm:pt>
    <dgm:pt modelId="{7B67F0A7-195A-42EB-BF05-03CF9C87493B}" type="pres">
      <dgm:prSet presAssocID="{7875366D-7E93-4EB0-9515-45F25C8B39E5}" presName="textNode" presStyleLbl="node1" presStyleIdx="3" presStyleCnt="5">
        <dgm:presLayoutVars>
          <dgm:bulletEnabled val="1"/>
        </dgm:presLayoutVars>
      </dgm:prSet>
      <dgm:spPr>
        <a:xfrm>
          <a:off x="1684501" y="530447"/>
          <a:ext cx="481057" cy="707263"/>
        </a:xfrm>
        <a:prstGeom prst="roundRect">
          <a:avLst/>
        </a:prstGeom>
      </dgm:spPr>
    </dgm:pt>
    <dgm:pt modelId="{61164BD4-271F-4819-A81B-629CA7915A50}" type="pres">
      <dgm:prSet presAssocID="{299B791F-5A2D-4277-8F4B-C7CBD680C582}" presName="sibTrans" presStyleCnt="0"/>
      <dgm:spPr/>
    </dgm:pt>
    <dgm:pt modelId="{F7971C46-8773-47D3-A3A1-63B092770694}" type="pres">
      <dgm:prSet presAssocID="{5D50C057-1A1E-49D5-8C3B-D9FBC1504BD8}" presName="textNode" presStyleLbl="node1" presStyleIdx="4" presStyleCnt="5">
        <dgm:presLayoutVars>
          <dgm:bulletEnabled val="1"/>
        </dgm:presLayoutVars>
      </dgm:prSet>
      <dgm:spPr>
        <a:xfrm>
          <a:off x="2202317" y="530447"/>
          <a:ext cx="524075" cy="707263"/>
        </a:xfrm>
        <a:prstGeom prst="roundRect">
          <a:avLst/>
        </a:prstGeom>
      </dgm:spPr>
    </dgm:pt>
  </dgm:ptLst>
  <dgm:cxnLst>
    <dgm:cxn modelId="{43AB0106-D1CC-4550-83CE-AA483EF814F0}" type="presOf" srcId="{7875366D-7E93-4EB0-9515-45F25C8B39E5}" destId="{7B67F0A7-195A-42EB-BF05-03CF9C87493B}" srcOrd="0" destOrd="0" presId="urn:microsoft.com/office/officeart/2005/8/layout/hProcess9"/>
    <dgm:cxn modelId="{2C9BA409-3599-4FE4-BC7A-0C351AABDEA8}" srcId="{70214B29-C8E0-4F2D-BAB1-A5C15F77CBFA}" destId="{7875366D-7E93-4EB0-9515-45F25C8B39E5}" srcOrd="3" destOrd="0" parTransId="{F728C5D0-3A0E-4984-8568-A11C393956F8}" sibTransId="{299B791F-5A2D-4277-8F4B-C7CBD680C582}"/>
    <dgm:cxn modelId="{42F96212-3223-4E25-878E-13100F95FC47}" srcId="{70214B29-C8E0-4F2D-BAB1-A5C15F77CBFA}" destId="{84EC63D7-F0E9-48FA-A3F8-41CB8E6C4A2F}" srcOrd="2" destOrd="0" parTransId="{BF96E270-17B7-4A76-B9CD-179CFC0DE822}" sibTransId="{2C6D1D26-5AA4-4201-B417-E9B99CD26D5C}"/>
    <dgm:cxn modelId="{D49F4B2A-B293-4F98-A42C-118EE9A289BF}" srcId="{70214B29-C8E0-4F2D-BAB1-A5C15F77CBFA}" destId="{D82E48AC-FC9B-40A6-9BBD-DF886B5E9F48}" srcOrd="1" destOrd="0" parTransId="{364A4899-7924-4604-BA51-ED28C59163EC}" sibTransId="{9C65EC66-78DF-4F4B-8E67-611124075442}"/>
    <dgm:cxn modelId="{FFC8C361-F208-43DF-8898-6270890DE1F4}" srcId="{70214B29-C8E0-4F2D-BAB1-A5C15F77CBFA}" destId="{A15E751F-7A99-4483-8344-676A92A79495}" srcOrd="0" destOrd="0" parTransId="{6154F851-DD11-41E1-BD93-204552D1477A}" sibTransId="{AFAAFAB7-9FCB-4A39-8F0F-DF9A1ECE3C80}"/>
    <dgm:cxn modelId="{483F0190-4B6A-4137-839A-52DFB13F5CCF}" type="presOf" srcId="{84EC63D7-F0E9-48FA-A3F8-41CB8E6C4A2F}" destId="{B8498A2A-C23F-4D3C-AE3C-B47D8E1C07F4}" srcOrd="0" destOrd="0" presId="urn:microsoft.com/office/officeart/2005/8/layout/hProcess9"/>
    <dgm:cxn modelId="{F3678299-BEBC-4C42-9C6A-857BFDD7519C}" type="presOf" srcId="{70214B29-C8E0-4F2D-BAB1-A5C15F77CBFA}" destId="{E35C2391-4C12-4121-B6C8-508CFEA4ADED}" srcOrd="0" destOrd="0" presId="urn:microsoft.com/office/officeart/2005/8/layout/hProcess9"/>
    <dgm:cxn modelId="{747010A9-6D43-4198-B461-6FE9B37EDC1D}" type="presOf" srcId="{5D50C057-1A1E-49D5-8C3B-D9FBC1504BD8}" destId="{F7971C46-8773-47D3-A3A1-63B092770694}" srcOrd="0" destOrd="0" presId="urn:microsoft.com/office/officeart/2005/8/layout/hProcess9"/>
    <dgm:cxn modelId="{F7CBABAE-D682-4734-99F1-03B74B8D7244}" srcId="{70214B29-C8E0-4F2D-BAB1-A5C15F77CBFA}" destId="{5D50C057-1A1E-49D5-8C3B-D9FBC1504BD8}" srcOrd="4" destOrd="0" parTransId="{0DACE1EA-2F1D-40CC-AD1F-52BA92C22393}" sibTransId="{124D91AC-E08A-4469-AB7E-8C6B280516B7}"/>
    <dgm:cxn modelId="{6E41C5BF-0577-4F17-A5B4-9472140CCC56}" type="presOf" srcId="{A15E751F-7A99-4483-8344-676A92A79495}" destId="{ED5A13B5-9C2F-4B46-B50E-BCD59878C382}" srcOrd="0" destOrd="0" presId="urn:microsoft.com/office/officeart/2005/8/layout/hProcess9"/>
    <dgm:cxn modelId="{E0DCB8E3-D832-49A8-A972-601894AEFD41}" type="presOf" srcId="{D82E48AC-FC9B-40A6-9BBD-DF886B5E9F48}" destId="{5537F64B-0D17-47E3-BD63-A703B211AA63}" srcOrd="0" destOrd="0" presId="urn:microsoft.com/office/officeart/2005/8/layout/hProcess9"/>
    <dgm:cxn modelId="{F960BA4F-C0C9-419B-8942-5E4F8B88050F}" type="presParOf" srcId="{E35C2391-4C12-4121-B6C8-508CFEA4ADED}" destId="{317F18D7-B62A-49AB-9867-FB4BEC593DAF}" srcOrd="0" destOrd="0" presId="urn:microsoft.com/office/officeart/2005/8/layout/hProcess9"/>
    <dgm:cxn modelId="{E9ABE371-51A2-4EF3-AB3B-C270EE0AA296}" type="presParOf" srcId="{E35C2391-4C12-4121-B6C8-508CFEA4ADED}" destId="{DC5AF7BC-CEF1-4C2A-ABC7-D3EFF60C80CD}" srcOrd="1" destOrd="0" presId="urn:microsoft.com/office/officeart/2005/8/layout/hProcess9"/>
    <dgm:cxn modelId="{77D72D37-CE3F-4B80-B538-A02D9F2499D5}" type="presParOf" srcId="{DC5AF7BC-CEF1-4C2A-ABC7-D3EFF60C80CD}" destId="{ED5A13B5-9C2F-4B46-B50E-BCD59878C382}" srcOrd="0" destOrd="0" presId="urn:microsoft.com/office/officeart/2005/8/layout/hProcess9"/>
    <dgm:cxn modelId="{3161DB5A-DBD6-48DA-BC45-2DE4A66BE7A3}" type="presParOf" srcId="{DC5AF7BC-CEF1-4C2A-ABC7-D3EFF60C80CD}" destId="{9B7815C6-EE12-44B6-8DCE-20FFC00C400B}" srcOrd="1" destOrd="0" presId="urn:microsoft.com/office/officeart/2005/8/layout/hProcess9"/>
    <dgm:cxn modelId="{45429511-4F22-48B1-A673-480A0300FFF5}" type="presParOf" srcId="{DC5AF7BC-CEF1-4C2A-ABC7-D3EFF60C80CD}" destId="{5537F64B-0D17-47E3-BD63-A703B211AA63}" srcOrd="2" destOrd="0" presId="urn:microsoft.com/office/officeart/2005/8/layout/hProcess9"/>
    <dgm:cxn modelId="{27BB502E-40FD-41A3-AED5-4DF28C6CA74E}" type="presParOf" srcId="{DC5AF7BC-CEF1-4C2A-ABC7-D3EFF60C80CD}" destId="{97B9231F-3040-442E-8D0C-934A9DF52D7E}" srcOrd="3" destOrd="0" presId="urn:microsoft.com/office/officeart/2005/8/layout/hProcess9"/>
    <dgm:cxn modelId="{A6977F08-A862-44F0-886A-6B625E56980B}" type="presParOf" srcId="{DC5AF7BC-CEF1-4C2A-ABC7-D3EFF60C80CD}" destId="{B8498A2A-C23F-4D3C-AE3C-B47D8E1C07F4}" srcOrd="4" destOrd="0" presId="urn:microsoft.com/office/officeart/2005/8/layout/hProcess9"/>
    <dgm:cxn modelId="{2855CF05-FC3C-4E67-8C22-781E7C732DA4}" type="presParOf" srcId="{DC5AF7BC-CEF1-4C2A-ABC7-D3EFF60C80CD}" destId="{D1A9A045-C5C5-47F8-9B09-24FECF5305BF}" srcOrd="5" destOrd="0" presId="urn:microsoft.com/office/officeart/2005/8/layout/hProcess9"/>
    <dgm:cxn modelId="{88B59B33-FB1F-4E72-A7B3-C9414E121312}" type="presParOf" srcId="{DC5AF7BC-CEF1-4C2A-ABC7-D3EFF60C80CD}" destId="{7B67F0A7-195A-42EB-BF05-03CF9C87493B}" srcOrd="6" destOrd="0" presId="urn:microsoft.com/office/officeart/2005/8/layout/hProcess9"/>
    <dgm:cxn modelId="{8A9ED969-BAAF-42EF-B439-E89821A6A5D3}" type="presParOf" srcId="{DC5AF7BC-CEF1-4C2A-ABC7-D3EFF60C80CD}" destId="{61164BD4-271F-4819-A81B-629CA7915A50}" srcOrd="7" destOrd="0" presId="urn:microsoft.com/office/officeart/2005/8/layout/hProcess9"/>
    <dgm:cxn modelId="{A412A846-6058-428E-BCF2-053EC3F8A6D7}" type="presParOf" srcId="{DC5AF7BC-CEF1-4C2A-ABC7-D3EFF60C80CD}" destId="{F7971C46-8773-47D3-A3A1-63B092770694}"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659358" y="0"/>
          <a:ext cx="7472733" cy="4064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2575" y="1219199"/>
          <a:ext cx="155052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Portefeuillemanagement</a:t>
          </a:r>
        </a:p>
      </dsp:txBody>
      <dsp:txXfrm>
        <a:off x="78265" y="1294889"/>
        <a:ext cx="1399143" cy="1474220"/>
      </dsp:txXfrm>
    </dsp:sp>
    <dsp:sp modelId="{5537F64B-0D17-47E3-BD63-A703B211AA63}">
      <dsp:nvSpPr>
        <dsp:cNvPr id="0" name=""/>
        <dsp:cNvSpPr/>
      </dsp:nvSpPr>
      <dsp:spPr>
        <a:xfrm>
          <a:off x="1811519" y="1219199"/>
          <a:ext cx="155052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Onderhandeling</a:t>
          </a:r>
        </a:p>
      </dsp:txBody>
      <dsp:txXfrm>
        <a:off x="1887209" y="1294889"/>
        <a:ext cx="1399143" cy="1474220"/>
      </dsp:txXfrm>
    </dsp:sp>
    <dsp:sp modelId="{B8498A2A-C23F-4D3C-AE3C-B47D8E1C07F4}">
      <dsp:nvSpPr>
        <dsp:cNvPr id="0" name=""/>
        <dsp:cNvSpPr/>
      </dsp:nvSpPr>
      <dsp:spPr>
        <a:xfrm>
          <a:off x="3620463" y="1219199"/>
          <a:ext cx="155052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Polis opmaak</a:t>
          </a:r>
        </a:p>
      </dsp:txBody>
      <dsp:txXfrm>
        <a:off x="3696153" y="1294889"/>
        <a:ext cx="1399143" cy="1474220"/>
      </dsp:txXfrm>
    </dsp:sp>
    <dsp:sp modelId="{7B67F0A7-195A-42EB-BF05-03CF9C87493B}">
      <dsp:nvSpPr>
        <dsp:cNvPr id="0" name=""/>
        <dsp:cNvSpPr/>
      </dsp:nvSpPr>
      <dsp:spPr>
        <a:xfrm>
          <a:off x="5429407" y="1219199"/>
          <a:ext cx="155052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Polis aanlevering e-ABS</a:t>
          </a:r>
        </a:p>
      </dsp:txBody>
      <dsp:txXfrm>
        <a:off x="5505097" y="1294889"/>
        <a:ext cx="1399143" cy="1474220"/>
      </dsp:txXfrm>
    </dsp:sp>
    <dsp:sp modelId="{F7971C46-8773-47D3-A3A1-63B092770694}">
      <dsp:nvSpPr>
        <dsp:cNvPr id="0" name=""/>
        <dsp:cNvSpPr/>
      </dsp:nvSpPr>
      <dsp:spPr>
        <a:xfrm>
          <a:off x="7238351" y="1219199"/>
          <a:ext cx="1550523"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dirty="0"/>
            <a:t>Accorderen</a:t>
          </a:r>
        </a:p>
      </dsp:txBody>
      <dsp:txXfrm>
        <a:off x="7314041" y="1294889"/>
        <a:ext cx="1399143" cy="14742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799"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4282" y="553930"/>
        <a:ext cx="434091" cy="660297"/>
      </dsp:txXfrm>
    </dsp:sp>
    <dsp:sp modelId="{5537F64B-0D17-47E3-BD63-A703B211AA63}">
      <dsp:nvSpPr>
        <dsp:cNvPr id="0" name=""/>
        <dsp:cNvSpPr/>
      </dsp:nvSpPr>
      <dsp:spPr>
        <a:xfrm>
          <a:off x="562033"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85516" y="553930"/>
        <a:ext cx="434091" cy="660297"/>
      </dsp:txXfrm>
    </dsp:sp>
    <dsp:sp modelId="{B8498A2A-C23F-4D3C-AE3C-B47D8E1C07F4}">
      <dsp:nvSpPr>
        <dsp:cNvPr id="0" name=""/>
        <dsp:cNvSpPr/>
      </dsp:nvSpPr>
      <dsp:spPr>
        <a:xfrm>
          <a:off x="1123267"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46750" y="553930"/>
        <a:ext cx="434091" cy="660297"/>
      </dsp:txXfrm>
    </dsp:sp>
    <dsp:sp modelId="{7B67F0A7-195A-42EB-BF05-03CF9C87493B}">
      <dsp:nvSpPr>
        <dsp:cNvPr id="0" name=""/>
        <dsp:cNvSpPr/>
      </dsp:nvSpPr>
      <dsp:spPr>
        <a:xfrm>
          <a:off x="1684501"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sp:txBody>
      <dsp:txXfrm>
        <a:off x="1707984" y="553930"/>
        <a:ext cx="434091" cy="660297"/>
      </dsp:txXfrm>
    </dsp:sp>
    <dsp:sp modelId="{F7971C46-8773-47D3-A3A1-63B092770694}">
      <dsp:nvSpPr>
        <dsp:cNvPr id="0" name=""/>
        <dsp:cNvSpPr/>
      </dsp:nvSpPr>
      <dsp:spPr>
        <a:xfrm>
          <a:off x="2245735" y="530447"/>
          <a:ext cx="481057"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sp:txBody>
      <dsp:txXfrm>
        <a:off x="2269218" y="553930"/>
        <a:ext cx="434091" cy="660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1198" y="530447"/>
          <a:ext cx="524075" cy="70726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Portefeuillemanagement</a:t>
          </a:r>
        </a:p>
      </dsp:txBody>
      <dsp:txXfrm>
        <a:off x="26781" y="556030"/>
        <a:ext cx="472909" cy="656097"/>
      </dsp:txXfrm>
    </dsp:sp>
    <dsp:sp modelId="{5537F64B-0D17-47E3-BD63-A703B211AA63}">
      <dsp:nvSpPr>
        <dsp:cNvPr id="0" name=""/>
        <dsp:cNvSpPr/>
      </dsp:nvSpPr>
      <dsp:spPr>
        <a:xfrm>
          <a:off x="551478"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Onderhandeling</a:t>
          </a:r>
        </a:p>
      </dsp:txBody>
      <dsp:txXfrm>
        <a:off x="577061" y="556030"/>
        <a:ext cx="472909" cy="656097"/>
      </dsp:txXfrm>
    </dsp:sp>
    <dsp:sp modelId="{B8498A2A-C23F-4D3C-AE3C-B47D8E1C07F4}">
      <dsp:nvSpPr>
        <dsp:cNvPr id="0" name=""/>
        <dsp:cNvSpPr/>
      </dsp:nvSpPr>
      <dsp:spPr>
        <a:xfrm>
          <a:off x="1101758"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opmaak</a:t>
          </a:r>
        </a:p>
      </dsp:txBody>
      <dsp:txXfrm>
        <a:off x="1127341" y="556030"/>
        <a:ext cx="472909" cy="656097"/>
      </dsp:txXfrm>
    </dsp:sp>
    <dsp:sp modelId="{7B67F0A7-195A-42EB-BF05-03CF9C87493B}">
      <dsp:nvSpPr>
        <dsp:cNvPr id="0" name=""/>
        <dsp:cNvSpPr/>
      </dsp:nvSpPr>
      <dsp:spPr>
        <a:xfrm>
          <a:off x="165203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aanlevering e-ABS</a:t>
          </a:r>
        </a:p>
      </dsp:txBody>
      <dsp:txXfrm>
        <a:off x="1677620" y="556030"/>
        <a:ext cx="472909" cy="656097"/>
      </dsp:txXfrm>
    </dsp:sp>
    <dsp:sp modelId="{F7971C46-8773-47D3-A3A1-63B092770694}">
      <dsp:nvSpPr>
        <dsp:cNvPr id="0" name=""/>
        <dsp:cNvSpPr/>
      </dsp:nvSpPr>
      <dsp:spPr>
        <a:xfrm>
          <a:off x="220231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Accorderen</a:t>
          </a:r>
        </a:p>
      </dsp:txBody>
      <dsp:txXfrm>
        <a:off x="2227900" y="556030"/>
        <a:ext cx="472909" cy="656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119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6781" y="556030"/>
        <a:ext cx="472909" cy="656097"/>
      </dsp:txXfrm>
    </dsp:sp>
    <dsp:sp modelId="{5537F64B-0D17-47E3-BD63-A703B211AA63}">
      <dsp:nvSpPr>
        <dsp:cNvPr id="0" name=""/>
        <dsp:cNvSpPr/>
      </dsp:nvSpPr>
      <dsp:spPr>
        <a:xfrm>
          <a:off x="551478" y="530447"/>
          <a:ext cx="524075" cy="70726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Onderhandeling</a:t>
          </a:r>
        </a:p>
      </dsp:txBody>
      <dsp:txXfrm>
        <a:off x="577061" y="556030"/>
        <a:ext cx="472909" cy="656097"/>
      </dsp:txXfrm>
    </dsp:sp>
    <dsp:sp modelId="{B8498A2A-C23F-4D3C-AE3C-B47D8E1C07F4}">
      <dsp:nvSpPr>
        <dsp:cNvPr id="0" name=""/>
        <dsp:cNvSpPr/>
      </dsp:nvSpPr>
      <dsp:spPr>
        <a:xfrm>
          <a:off x="1101758"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opmaak</a:t>
          </a:r>
        </a:p>
      </dsp:txBody>
      <dsp:txXfrm>
        <a:off x="1127341" y="556030"/>
        <a:ext cx="472909" cy="656097"/>
      </dsp:txXfrm>
    </dsp:sp>
    <dsp:sp modelId="{7B67F0A7-195A-42EB-BF05-03CF9C87493B}">
      <dsp:nvSpPr>
        <dsp:cNvPr id="0" name=""/>
        <dsp:cNvSpPr/>
      </dsp:nvSpPr>
      <dsp:spPr>
        <a:xfrm>
          <a:off x="165203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aanlevering e-ABS</a:t>
          </a:r>
        </a:p>
      </dsp:txBody>
      <dsp:txXfrm>
        <a:off x="1677620" y="556030"/>
        <a:ext cx="472909" cy="656097"/>
      </dsp:txXfrm>
    </dsp:sp>
    <dsp:sp modelId="{F7971C46-8773-47D3-A3A1-63B092770694}">
      <dsp:nvSpPr>
        <dsp:cNvPr id="0" name=""/>
        <dsp:cNvSpPr/>
      </dsp:nvSpPr>
      <dsp:spPr>
        <a:xfrm>
          <a:off x="220231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Accorderen</a:t>
          </a:r>
        </a:p>
      </dsp:txBody>
      <dsp:txXfrm>
        <a:off x="2227900" y="556030"/>
        <a:ext cx="472909" cy="656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119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6781" y="556030"/>
        <a:ext cx="472909" cy="656097"/>
      </dsp:txXfrm>
    </dsp:sp>
    <dsp:sp modelId="{5537F64B-0D17-47E3-BD63-A703B211AA63}">
      <dsp:nvSpPr>
        <dsp:cNvPr id="0" name=""/>
        <dsp:cNvSpPr/>
      </dsp:nvSpPr>
      <dsp:spPr>
        <a:xfrm>
          <a:off x="551478" y="530447"/>
          <a:ext cx="524075" cy="707263"/>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Onderhandeling</a:t>
          </a:r>
        </a:p>
      </dsp:txBody>
      <dsp:txXfrm>
        <a:off x="577061" y="556030"/>
        <a:ext cx="472909" cy="656097"/>
      </dsp:txXfrm>
    </dsp:sp>
    <dsp:sp modelId="{B8498A2A-C23F-4D3C-AE3C-B47D8E1C07F4}">
      <dsp:nvSpPr>
        <dsp:cNvPr id="0" name=""/>
        <dsp:cNvSpPr/>
      </dsp:nvSpPr>
      <dsp:spPr>
        <a:xfrm>
          <a:off x="1101758"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opmaak</a:t>
          </a:r>
        </a:p>
      </dsp:txBody>
      <dsp:txXfrm>
        <a:off x="1127341" y="556030"/>
        <a:ext cx="472909" cy="656097"/>
      </dsp:txXfrm>
    </dsp:sp>
    <dsp:sp modelId="{7B67F0A7-195A-42EB-BF05-03CF9C87493B}">
      <dsp:nvSpPr>
        <dsp:cNvPr id="0" name=""/>
        <dsp:cNvSpPr/>
      </dsp:nvSpPr>
      <dsp:spPr>
        <a:xfrm>
          <a:off x="165203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Polis aanlevering e-ABS</a:t>
          </a:r>
        </a:p>
      </dsp:txBody>
      <dsp:txXfrm>
        <a:off x="1677620" y="556030"/>
        <a:ext cx="472909" cy="656097"/>
      </dsp:txXfrm>
    </dsp:sp>
    <dsp:sp modelId="{F7971C46-8773-47D3-A3A1-63B092770694}">
      <dsp:nvSpPr>
        <dsp:cNvPr id="0" name=""/>
        <dsp:cNvSpPr/>
      </dsp:nvSpPr>
      <dsp:spPr>
        <a:xfrm>
          <a:off x="220231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t>Accorderen</a:t>
          </a:r>
        </a:p>
      </dsp:txBody>
      <dsp:txXfrm>
        <a:off x="2227900" y="556030"/>
        <a:ext cx="472909" cy="6560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119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6781" y="556030"/>
        <a:ext cx="472909" cy="656097"/>
      </dsp:txXfrm>
    </dsp:sp>
    <dsp:sp modelId="{5537F64B-0D17-47E3-BD63-A703B211AA63}">
      <dsp:nvSpPr>
        <dsp:cNvPr id="0" name=""/>
        <dsp:cNvSpPr/>
      </dsp:nvSpPr>
      <dsp:spPr>
        <a:xfrm>
          <a:off x="55147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77061" y="556030"/>
        <a:ext cx="472909" cy="656097"/>
      </dsp:txXfrm>
    </dsp:sp>
    <dsp:sp modelId="{B8498A2A-C23F-4D3C-AE3C-B47D8E1C07F4}">
      <dsp:nvSpPr>
        <dsp:cNvPr id="0" name=""/>
        <dsp:cNvSpPr/>
      </dsp:nvSpPr>
      <dsp:spPr>
        <a:xfrm>
          <a:off x="1101758" y="530447"/>
          <a:ext cx="524075"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27341" y="556030"/>
        <a:ext cx="472909" cy="656097"/>
      </dsp:txXfrm>
    </dsp:sp>
    <dsp:sp modelId="{7B67F0A7-195A-42EB-BF05-03CF9C87493B}">
      <dsp:nvSpPr>
        <dsp:cNvPr id="0" name=""/>
        <dsp:cNvSpPr/>
      </dsp:nvSpPr>
      <dsp:spPr>
        <a:xfrm>
          <a:off x="165203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kern="1200" dirty="0"/>
            <a:t>Polis aanlevering e-ABS</a:t>
          </a:r>
        </a:p>
      </dsp:txBody>
      <dsp:txXfrm>
        <a:off x="1677620" y="556030"/>
        <a:ext cx="472909" cy="656097"/>
      </dsp:txXfrm>
    </dsp:sp>
    <dsp:sp modelId="{F7971C46-8773-47D3-A3A1-63B092770694}">
      <dsp:nvSpPr>
        <dsp:cNvPr id="0" name=""/>
        <dsp:cNvSpPr/>
      </dsp:nvSpPr>
      <dsp:spPr>
        <a:xfrm>
          <a:off x="220231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nl-NL" sz="600" kern="1200" dirty="0"/>
            <a:t>Accorderen</a:t>
          </a:r>
        </a:p>
      </dsp:txBody>
      <dsp:txXfrm>
        <a:off x="2227900" y="556030"/>
        <a:ext cx="472909" cy="6560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119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6781" y="556030"/>
        <a:ext cx="472909" cy="656097"/>
      </dsp:txXfrm>
    </dsp:sp>
    <dsp:sp modelId="{5537F64B-0D17-47E3-BD63-A703B211AA63}">
      <dsp:nvSpPr>
        <dsp:cNvPr id="0" name=""/>
        <dsp:cNvSpPr/>
      </dsp:nvSpPr>
      <dsp:spPr>
        <a:xfrm>
          <a:off x="55147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77061" y="556030"/>
        <a:ext cx="472909" cy="656097"/>
      </dsp:txXfrm>
    </dsp:sp>
    <dsp:sp modelId="{B8498A2A-C23F-4D3C-AE3C-B47D8E1C07F4}">
      <dsp:nvSpPr>
        <dsp:cNvPr id="0" name=""/>
        <dsp:cNvSpPr/>
      </dsp:nvSpPr>
      <dsp:spPr>
        <a:xfrm>
          <a:off x="1101758" y="530447"/>
          <a:ext cx="524075"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27341" y="556030"/>
        <a:ext cx="472909" cy="656097"/>
      </dsp:txXfrm>
    </dsp:sp>
    <dsp:sp modelId="{7B67F0A7-195A-42EB-BF05-03CF9C87493B}">
      <dsp:nvSpPr>
        <dsp:cNvPr id="0" name=""/>
        <dsp:cNvSpPr/>
      </dsp:nvSpPr>
      <dsp:spPr>
        <a:xfrm>
          <a:off x="1652037" y="530447"/>
          <a:ext cx="524075"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sp:txBody>
      <dsp:txXfrm>
        <a:off x="1677620" y="556030"/>
        <a:ext cx="472909" cy="656097"/>
      </dsp:txXfrm>
    </dsp:sp>
    <dsp:sp modelId="{F7971C46-8773-47D3-A3A1-63B092770694}">
      <dsp:nvSpPr>
        <dsp:cNvPr id="0" name=""/>
        <dsp:cNvSpPr/>
      </dsp:nvSpPr>
      <dsp:spPr>
        <a:xfrm>
          <a:off x="2202317" y="530447"/>
          <a:ext cx="524075" cy="7072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nl-NL" sz="700" kern="1200" dirty="0"/>
            <a:t>Accorderen</a:t>
          </a:r>
        </a:p>
      </dsp:txBody>
      <dsp:txXfrm>
        <a:off x="2227900" y="556030"/>
        <a:ext cx="472909" cy="6560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799"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4282" y="553930"/>
        <a:ext cx="434091" cy="660297"/>
      </dsp:txXfrm>
    </dsp:sp>
    <dsp:sp modelId="{5537F64B-0D17-47E3-BD63-A703B211AA63}">
      <dsp:nvSpPr>
        <dsp:cNvPr id="0" name=""/>
        <dsp:cNvSpPr/>
      </dsp:nvSpPr>
      <dsp:spPr>
        <a:xfrm>
          <a:off x="562033"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85516" y="553930"/>
        <a:ext cx="434091" cy="660297"/>
      </dsp:txXfrm>
    </dsp:sp>
    <dsp:sp modelId="{B8498A2A-C23F-4D3C-AE3C-B47D8E1C07F4}">
      <dsp:nvSpPr>
        <dsp:cNvPr id="0" name=""/>
        <dsp:cNvSpPr/>
      </dsp:nvSpPr>
      <dsp:spPr>
        <a:xfrm>
          <a:off x="1123267"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46750" y="553930"/>
        <a:ext cx="434091" cy="660297"/>
      </dsp:txXfrm>
    </dsp:sp>
    <dsp:sp modelId="{7B67F0A7-195A-42EB-BF05-03CF9C87493B}">
      <dsp:nvSpPr>
        <dsp:cNvPr id="0" name=""/>
        <dsp:cNvSpPr/>
      </dsp:nvSpPr>
      <dsp:spPr>
        <a:xfrm>
          <a:off x="1684501"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sp:txBody>
      <dsp:txXfrm>
        <a:off x="1707984" y="553930"/>
        <a:ext cx="434091" cy="660297"/>
      </dsp:txXfrm>
    </dsp:sp>
    <dsp:sp modelId="{F7971C46-8773-47D3-A3A1-63B092770694}">
      <dsp:nvSpPr>
        <dsp:cNvPr id="0" name=""/>
        <dsp:cNvSpPr/>
      </dsp:nvSpPr>
      <dsp:spPr>
        <a:xfrm>
          <a:off x="2245735" y="530447"/>
          <a:ext cx="481057"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sp:txBody>
      <dsp:txXfrm>
        <a:off x="2269218" y="553930"/>
        <a:ext cx="434091" cy="6602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799"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4282" y="553930"/>
        <a:ext cx="434091" cy="660297"/>
      </dsp:txXfrm>
    </dsp:sp>
    <dsp:sp modelId="{5537F64B-0D17-47E3-BD63-A703B211AA63}">
      <dsp:nvSpPr>
        <dsp:cNvPr id="0" name=""/>
        <dsp:cNvSpPr/>
      </dsp:nvSpPr>
      <dsp:spPr>
        <a:xfrm>
          <a:off x="562033"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85516" y="553930"/>
        <a:ext cx="434091" cy="660297"/>
      </dsp:txXfrm>
    </dsp:sp>
    <dsp:sp modelId="{B8498A2A-C23F-4D3C-AE3C-B47D8E1C07F4}">
      <dsp:nvSpPr>
        <dsp:cNvPr id="0" name=""/>
        <dsp:cNvSpPr/>
      </dsp:nvSpPr>
      <dsp:spPr>
        <a:xfrm>
          <a:off x="1123267"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46750" y="553930"/>
        <a:ext cx="434091" cy="660297"/>
      </dsp:txXfrm>
    </dsp:sp>
    <dsp:sp modelId="{7B67F0A7-195A-42EB-BF05-03CF9C87493B}">
      <dsp:nvSpPr>
        <dsp:cNvPr id="0" name=""/>
        <dsp:cNvSpPr/>
      </dsp:nvSpPr>
      <dsp:spPr>
        <a:xfrm>
          <a:off x="1684501"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sp:txBody>
      <dsp:txXfrm>
        <a:off x="1707984" y="553930"/>
        <a:ext cx="434091" cy="660297"/>
      </dsp:txXfrm>
    </dsp:sp>
    <dsp:sp modelId="{F7971C46-8773-47D3-A3A1-63B092770694}">
      <dsp:nvSpPr>
        <dsp:cNvPr id="0" name=""/>
        <dsp:cNvSpPr/>
      </dsp:nvSpPr>
      <dsp:spPr>
        <a:xfrm>
          <a:off x="2245735" y="530447"/>
          <a:ext cx="481057"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sp:txBody>
      <dsp:txXfrm>
        <a:off x="2269218" y="553930"/>
        <a:ext cx="434091" cy="6602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F18D7-B62A-49AB-9867-FB4BEC593DAF}">
      <dsp:nvSpPr>
        <dsp:cNvPr id="0" name=""/>
        <dsp:cNvSpPr/>
      </dsp:nvSpPr>
      <dsp:spPr>
        <a:xfrm>
          <a:off x="204569" y="0"/>
          <a:ext cx="2318453" cy="176815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A13B5-9C2F-4B46-B50E-BCD59878C382}">
      <dsp:nvSpPr>
        <dsp:cNvPr id="0" name=""/>
        <dsp:cNvSpPr/>
      </dsp:nvSpPr>
      <dsp:spPr>
        <a:xfrm>
          <a:off x="799"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Opzegging</a:t>
          </a:r>
        </a:p>
      </dsp:txBody>
      <dsp:txXfrm>
        <a:off x="24282" y="553930"/>
        <a:ext cx="434091" cy="660297"/>
      </dsp:txXfrm>
    </dsp:sp>
    <dsp:sp modelId="{5537F64B-0D17-47E3-BD63-A703B211AA63}">
      <dsp:nvSpPr>
        <dsp:cNvPr id="0" name=""/>
        <dsp:cNvSpPr/>
      </dsp:nvSpPr>
      <dsp:spPr>
        <a:xfrm>
          <a:off x="562033"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Onderhandeling</a:t>
          </a:r>
        </a:p>
      </dsp:txBody>
      <dsp:txXfrm>
        <a:off x="585516" y="553930"/>
        <a:ext cx="434091" cy="660297"/>
      </dsp:txXfrm>
    </dsp:sp>
    <dsp:sp modelId="{B8498A2A-C23F-4D3C-AE3C-B47D8E1C07F4}">
      <dsp:nvSpPr>
        <dsp:cNvPr id="0" name=""/>
        <dsp:cNvSpPr/>
      </dsp:nvSpPr>
      <dsp:spPr>
        <a:xfrm>
          <a:off x="1123267"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opmaak</a:t>
          </a:r>
        </a:p>
      </dsp:txBody>
      <dsp:txXfrm>
        <a:off x="1146750" y="553930"/>
        <a:ext cx="434091" cy="660297"/>
      </dsp:txXfrm>
    </dsp:sp>
    <dsp:sp modelId="{7B67F0A7-195A-42EB-BF05-03CF9C87493B}">
      <dsp:nvSpPr>
        <dsp:cNvPr id="0" name=""/>
        <dsp:cNvSpPr/>
      </dsp:nvSpPr>
      <dsp:spPr>
        <a:xfrm>
          <a:off x="1684501" y="530447"/>
          <a:ext cx="481057" cy="707263"/>
        </a:xfrm>
        <a:prstGeom prst="round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Polis aanlevering e-ABS</a:t>
          </a:r>
        </a:p>
      </dsp:txBody>
      <dsp:txXfrm>
        <a:off x="1707984" y="553930"/>
        <a:ext cx="434091" cy="660297"/>
      </dsp:txXfrm>
    </dsp:sp>
    <dsp:sp modelId="{F7971C46-8773-47D3-A3A1-63B092770694}">
      <dsp:nvSpPr>
        <dsp:cNvPr id="0" name=""/>
        <dsp:cNvSpPr/>
      </dsp:nvSpPr>
      <dsp:spPr>
        <a:xfrm>
          <a:off x="2245735" y="530447"/>
          <a:ext cx="481057" cy="707263"/>
        </a:xfrm>
        <a:prstGeom prst="roundRect">
          <a:avLst/>
        </a:prstGeom>
        <a:solidFill>
          <a:srgbClr val="FFC000"/>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nl-NL" sz="500" kern="1200" dirty="0">
              <a:solidFill>
                <a:prstClr val="white"/>
              </a:solidFill>
              <a:latin typeface="Calibri"/>
              <a:ea typeface="+mn-ea"/>
              <a:cs typeface="+mn-cs"/>
            </a:rPr>
            <a:t>Accorderen</a:t>
          </a:r>
        </a:p>
      </dsp:txBody>
      <dsp:txXfrm>
        <a:off x="2269218" y="553930"/>
        <a:ext cx="434091" cy="66029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nl-NL"/>
          </a:p>
        </p:txBody>
      </p:sp>
      <p:sp>
        <p:nvSpPr>
          <p:cNvPr id="3" name="Tijdelijke aanduiding voor datum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11C19DF-0FB7-40F5-A40B-9A282B71A415}" type="datetime1">
              <a:rPr lang="nl-NL" smtClean="0"/>
              <a:t>14-6-2023</a:t>
            </a:fld>
            <a:endParaRPr lang="nl-NL" dirty="0"/>
          </a:p>
        </p:txBody>
      </p:sp>
      <p:sp>
        <p:nvSpPr>
          <p:cNvPr id="4" name="Tijdelijke aanduiding voor voettekst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nl-NL"/>
          </a:p>
        </p:txBody>
      </p:sp>
      <p:sp>
        <p:nvSpPr>
          <p:cNvPr id="5" name="Tijdelijke aanduiding voor dianummer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64F79C6-4D20-4386-B93A-02AB85CA3753}" type="slidenum">
              <a:rPr lang="nl-NL" altLang="nl-NL"/>
              <a:pPr>
                <a:defRPr/>
              </a:pPr>
              <a:t>‹nr.›</a:t>
            </a:fld>
            <a:endParaRPr lang="nl-NL" altLang="nl-NL" dirty="0"/>
          </a:p>
        </p:txBody>
      </p:sp>
    </p:spTree>
    <p:extLst>
      <p:ext uri="{BB962C8B-B14F-4D97-AF65-F5344CB8AC3E}">
        <p14:creationId xmlns:p14="http://schemas.microsoft.com/office/powerpoint/2010/main" val="19478395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nl-NL"/>
          </a:p>
        </p:txBody>
      </p:sp>
      <p:sp>
        <p:nvSpPr>
          <p:cNvPr id="3" name="Tijdelijke aanduiding voor datum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A67932C-FA5B-42B6-81B4-22B7CB2562A4}" type="datetime1">
              <a:rPr lang="nl-NL" smtClean="0"/>
              <a:t>14-6-2023</a:t>
            </a:fld>
            <a:endParaRPr lang="nl-NL" dirty="0"/>
          </a:p>
        </p:txBody>
      </p:sp>
      <p:sp>
        <p:nvSpPr>
          <p:cNvPr id="4" name="Tijdelijke aanduiding voor dia-afbeelding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685800" y="4714875"/>
            <a:ext cx="5486400" cy="4467225"/>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3D7719B-2152-4DDC-B8DD-072E284526A3}" type="slidenum">
              <a:rPr lang="nl-NL" altLang="nl-NL"/>
              <a:pPr>
                <a:defRPr/>
              </a:pPr>
              <a:t>‹nr.›</a:t>
            </a:fld>
            <a:endParaRPr lang="nl-NL" altLang="nl-NL" dirty="0"/>
          </a:p>
        </p:txBody>
      </p:sp>
    </p:spTree>
    <p:extLst>
      <p:ext uri="{BB962C8B-B14F-4D97-AF65-F5344CB8AC3E}">
        <p14:creationId xmlns:p14="http://schemas.microsoft.com/office/powerpoint/2010/main" val="303166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jdelijke aanduiding voor dia-afbeelding 1"/>
          <p:cNvSpPr>
            <a:spLocks noGrp="1" noRot="1" noChangeAspect="1" noTextEdit="1"/>
          </p:cNvSpPr>
          <p:nvPr>
            <p:ph type="sldImg"/>
          </p:nvPr>
        </p:nvSpPr>
        <p:spPr bwMode="auto">
          <a:xfrm>
            <a:off x="947738"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51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3C17D2-796A-4710-A545-7920468483BD}"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jdelijke aanduiding voor voettekst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6547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71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33B390-858D-4795-A741-52BD4138DC60}" type="slidenum">
              <a:rPr lang="nl-NL" altLang="nl-NL" smtClean="0"/>
              <a:pPr/>
              <a:t>2</a:t>
            </a:fld>
            <a:endParaRPr lang="nl-NL" altLang="nl-NL"/>
          </a:p>
        </p:txBody>
      </p:sp>
      <p:sp>
        <p:nvSpPr>
          <p:cNvPr id="2" name="Tijdelijke aanduiding voor voettekst 1"/>
          <p:cNvSpPr>
            <a:spLocks noGrp="1"/>
          </p:cNvSpPr>
          <p:nvPr>
            <p:ph type="ftr" sz="quarter" idx="10"/>
          </p:nvPr>
        </p:nvSpPr>
        <p:spPr/>
        <p:txBody>
          <a:bodyPr/>
          <a:lstStyle/>
          <a:p>
            <a:pPr>
              <a:defRPr/>
            </a:pPr>
            <a:endParaRPr lang="nl-NL"/>
          </a:p>
        </p:txBody>
      </p:sp>
    </p:spTree>
    <p:extLst>
      <p:ext uri="{BB962C8B-B14F-4D97-AF65-F5344CB8AC3E}">
        <p14:creationId xmlns:p14="http://schemas.microsoft.com/office/powerpoint/2010/main" val="3229022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225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9D117F-D004-49E1-9BCB-D068405210CC}" type="slidenum">
              <a:rPr lang="nl-NL" altLang="nl-NL" smtClean="0"/>
              <a:pPr/>
              <a:t>38</a:t>
            </a:fld>
            <a:endParaRPr lang="nl-NL" altLang="nl-NL"/>
          </a:p>
        </p:txBody>
      </p:sp>
      <p:sp>
        <p:nvSpPr>
          <p:cNvPr id="2" name="Tijdelijke aanduiding voor voettekst 1"/>
          <p:cNvSpPr>
            <a:spLocks noGrp="1"/>
          </p:cNvSpPr>
          <p:nvPr>
            <p:ph type="ftr" sz="quarter" idx="10"/>
          </p:nvPr>
        </p:nvSpPr>
        <p:spPr/>
        <p:txBody>
          <a:bodyPr/>
          <a:lstStyle/>
          <a:p>
            <a:pPr>
              <a:defRPr/>
            </a:pPr>
            <a:endParaRPr lang="nl-NL"/>
          </a:p>
        </p:txBody>
      </p:sp>
    </p:spTree>
    <p:extLst>
      <p:ext uri="{BB962C8B-B14F-4D97-AF65-F5344CB8AC3E}">
        <p14:creationId xmlns:p14="http://schemas.microsoft.com/office/powerpoint/2010/main" val="389996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6" name="Tijdelijke aanduiding voor dianummer 5"/>
          <p:cNvSpPr>
            <a:spLocks noGrp="1"/>
          </p:cNvSpPr>
          <p:nvPr>
            <p:ph type="sldNum" sz="quarter" idx="12"/>
          </p:nvPr>
        </p:nvSpPr>
        <p:spPr/>
        <p:txBody>
          <a:bodyPr/>
          <a:lstStyle>
            <a:lvl1pPr>
              <a:defRPr/>
            </a:lvl1pPr>
          </a:lstStyle>
          <a:p>
            <a:pPr>
              <a:defRPr/>
            </a:pPr>
            <a:fld id="{D3F374FC-AC2F-472B-AD94-F31874CF4914}" type="slidenum">
              <a:rPr lang="nl-NL" altLang="nl-NL"/>
              <a:pPr>
                <a:defRPr/>
              </a:pPr>
              <a:t>‹nr.›</a:t>
            </a:fld>
            <a:endParaRPr lang="nl-NL" altLang="nl-NL" dirty="0"/>
          </a:p>
        </p:txBody>
      </p:sp>
    </p:spTree>
    <p:extLst>
      <p:ext uri="{BB962C8B-B14F-4D97-AF65-F5344CB8AC3E}">
        <p14:creationId xmlns:p14="http://schemas.microsoft.com/office/powerpoint/2010/main" val="37701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6" name="Tijdelijke aanduiding voor dianummer 5"/>
          <p:cNvSpPr>
            <a:spLocks noGrp="1"/>
          </p:cNvSpPr>
          <p:nvPr>
            <p:ph type="sldNum" sz="quarter" idx="12"/>
          </p:nvPr>
        </p:nvSpPr>
        <p:spPr/>
        <p:txBody>
          <a:bodyPr/>
          <a:lstStyle>
            <a:lvl1pPr>
              <a:defRPr/>
            </a:lvl1pPr>
          </a:lstStyle>
          <a:p>
            <a:pPr>
              <a:defRPr/>
            </a:pPr>
            <a:fld id="{9C35823E-F467-41A2-962C-CF52B2628E2E}" type="slidenum">
              <a:rPr lang="nl-NL" altLang="nl-NL"/>
              <a:pPr>
                <a:defRPr/>
              </a:pPr>
              <a:t>‹nr.›</a:t>
            </a:fld>
            <a:endParaRPr lang="nl-NL" altLang="nl-NL" dirty="0"/>
          </a:p>
        </p:txBody>
      </p:sp>
    </p:spTree>
    <p:extLst>
      <p:ext uri="{BB962C8B-B14F-4D97-AF65-F5344CB8AC3E}">
        <p14:creationId xmlns:p14="http://schemas.microsoft.com/office/powerpoint/2010/main" val="498684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6" name="Tijdelijke aanduiding voor dianummer 5"/>
          <p:cNvSpPr>
            <a:spLocks noGrp="1"/>
          </p:cNvSpPr>
          <p:nvPr>
            <p:ph type="sldNum" sz="quarter" idx="12"/>
          </p:nvPr>
        </p:nvSpPr>
        <p:spPr/>
        <p:txBody>
          <a:bodyPr/>
          <a:lstStyle>
            <a:lvl1pPr>
              <a:defRPr/>
            </a:lvl1pPr>
          </a:lstStyle>
          <a:p>
            <a:pPr>
              <a:defRPr/>
            </a:pPr>
            <a:fld id="{E56CD683-4015-4AD5-BB95-D340ECA23E49}" type="slidenum">
              <a:rPr lang="nl-NL" altLang="nl-NL"/>
              <a:pPr>
                <a:defRPr/>
              </a:pPr>
              <a:t>‹nr.›</a:t>
            </a:fld>
            <a:endParaRPr lang="nl-NL" altLang="nl-NL" dirty="0"/>
          </a:p>
        </p:txBody>
      </p:sp>
    </p:spTree>
    <p:extLst>
      <p:ext uri="{BB962C8B-B14F-4D97-AF65-F5344CB8AC3E}">
        <p14:creationId xmlns:p14="http://schemas.microsoft.com/office/powerpoint/2010/main" val="242121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9"/>
            <a:ext cx="7772400" cy="1470025"/>
          </a:xfrm>
        </p:spPr>
        <p:txBody>
          <a:bodyPr/>
          <a:lstStyle/>
          <a:p>
            <a:r>
              <a:rPr lang="nl-NL"/>
              <a:t>Klik om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D3F374FC-AC2F-472B-AD94-F31874CF4914}" type="slidenum">
              <a:rPr lang="nl-NL" altLang="nl-NL"/>
              <a:pPr>
                <a:defRPr/>
              </a:pPr>
              <a:t>‹nr.›</a:t>
            </a:fld>
            <a:endParaRPr lang="nl-NL" altLang="nl-NL" dirty="0"/>
          </a:p>
        </p:txBody>
      </p:sp>
    </p:spTree>
    <p:extLst>
      <p:ext uri="{BB962C8B-B14F-4D97-AF65-F5344CB8AC3E}">
        <p14:creationId xmlns:p14="http://schemas.microsoft.com/office/powerpoint/2010/main" val="99558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6C5BF6B2-1F56-4C0A-8492-2FA387499AD3}" type="slidenum">
              <a:rPr lang="nl-NL" altLang="nl-NL"/>
              <a:pPr>
                <a:defRPr/>
              </a:pPr>
              <a:t>‹nr.›</a:t>
            </a:fld>
            <a:endParaRPr lang="nl-NL" altLang="nl-NL" dirty="0"/>
          </a:p>
        </p:txBody>
      </p:sp>
    </p:spTree>
    <p:extLst>
      <p:ext uri="{BB962C8B-B14F-4D97-AF65-F5344CB8AC3E}">
        <p14:creationId xmlns:p14="http://schemas.microsoft.com/office/powerpoint/2010/main" val="1636042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4"/>
            <a:ext cx="7772400" cy="1362075"/>
          </a:xfrm>
        </p:spPr>
        <p:txBody>
          <a:bodyPr anchor="t"/>
          <a:lstStyle>
            <a:lvl1pPr algn="l">
              <a:defRPr sz="3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1EB6EEE1-6FC7-4E58-9669-D02D5A7C4047}" type="slidenum">
              <a:rPr lang="nl-NL" altLang="nl-NL"/>
              <a:pPr>
                <a:defRPr/>
              </a:pPr>
              <a:t>‹nr.›</a:t>
            </a:fld>
            <a:endParaRPr lang="nl-NL" altLang="nl-NL" dirty="0"/>
          </a:p>
        </p:txBody>
      </p:sp>
    </p:spTree>
    <p:extLst>
      <p:ext uri="{BB962C8B-B14F-4D97-AF65-F5344CB8AC3E}">
        <p14:creationId xmlns:p14="http://schemas.microsoft.com/office/powerpoint/2010/main" val="132614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1E59DB9A-539D-4C88-8BFB-7FCCE3B12A61}" type="slidenum">
              <a:rPr lang="nl-NL" altLang="nl-NL"/>
              <a:pPr>
                <a:defRPr/>
              </a:pPr>
              <a:t>‹nr.›</a:t>
            </a:fld>
            <a:endParaRPr lang="nl-NL" altLang="nl-NL" dirty="0"/>
          </a:p>
        </p:txBody>
      </p:sp>
    </p:spTree>
    <p:extLst>
      <p:ext uri="{BB962C8B-B14F-4D97-AF65-F5344CB8AC3E}">
        <p14:creationId xmlns:p14="http://schemas.microsoft.com/office/powerpoint/2010/main" val="231704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9" name="Tijdelijke aanduiding voor dianummer 5"/>
          <p:cNvSpPr>
            <a:spLocks noGrp="1"/>
          </p:cNvSpPr>
          <p:nvPr>
            <p:ph type="sldNum" sz="quarter" idx="12"/>
          </p:nvPr>
        </p:nvSpPr>
        <p:spPr/>
        <p:txBody>
          <a:bodyPr/>
          <a:lstStyle>
            <a:lvl1pPr>
              <a:defRPr/>
            </a:lvl1pPr>
          </a:lstStyle>
          <a:p>
            <a:pPr>
              <a:defRPr/>
            </a:pPr>
            <a:fld id="{DCCB235A-2FF4-40C3-AFA1-30C30B045298}" type="slidenum">
              <a:rPr lang="nl-NL" altLang="nl-NL"/>
              <a:pPr>
                <a:defRPr/>
              </a:pPr>
              <a:t>‹nr.›</a:t>
            </a:fld>
            <a:endParaRPr lang="nl-NL" altLang="nl-NL" dirty="0"/>
          </a:p>
        </p:txBody>
      </p:sp>
    </p:spTree>
    <p:extLst>
      <p:ext uri="{BB962C8B-B14F-4D97-AF65-F5344CB8AC3E}">
        <p14:creationId xmlns:p14="http://schemas.microsoft.com/office/powerpoint/2010/main" val="1063894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5" name="Tijdelijke aanduiding voor dianummer 5"/>
          <p:cNvSpPr>
            <a:spLocks noGrp="1"/>
          </p:cNvSpPr>
          <p:nvPr>
            <p:ph type="sldNum" sz="quarter" idx="12"/>
          </p:nvPr>
        </p:nvSpPr>
        <p:spPr/>
        <p:txBody>
          <a:bodyPr/>
          <a:lstStyle>
            <a:lvl1pPr>
              <a:defRPr/>
            </a:lvl1pPr>
          </a:lstStyle>
          <a:p>
            <a:pPr>
              <a:defRPr/>
            </a:pPr>
            <a:fld id="{AC68DF0F-3FDA-4A57-B5EC-FBBFEF633BFA}" type="slidenum">
              <a:rPr lang="nl-NL" altLang="nl-NL"/>
              <a:pPr>
                <a:defRPr/>
              </a:pPr>
              <a:t>‹nr.›</a:t>
            </a:fld>
            <a:endParaRPr lang="nl-NL" altLang="nl-NL" dirty="0"/>
          </a:p>
        </p:txBody>
      </p:sp>
    </p:spTree>
    <p:extLst>
      <p:ext uri="{BB962C8B-B14F-4D97-AF65-F5344CB8AC3E}">
        <p14:creationId xmlns:p14="http://schemas.microsoft.com/office/powerpoint/2010/main" val="297871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4" name="Tijdelijke aanduiding voor dianummer 5"/>
          <p:cNvSpPr>
            <a:spLocks noGrp="1"/>
          </p:cNvSpPr>
          <p:nvPr>
            <p:ph type="sldNum" sz="quarter" idx="12"/>
          </p:nvPr>
        </p:nvSpPr>
        <p:spPr/>
        <p:txBody>
          <a:bodyPr/>
          <a:lstStyle>
            <a:lvl1pPr>
              <a:defRPr/>
            </a:lvl1pPr>
          </a:lstStyle>
          <a:p>
            <a:pPr>
              <a:defRPr/>
            </a:pPr>
            <a:fld id="{AA46E7A2-B1D4-4766-846E-0E14E2162C8D}" type="slidenum">
              <a:rPr lang="nl-NL" altLang="nl-NL"/>
              <a:pPr>
                <a:defRPr/>
              </a:pPr>
              <a:t>‹nr.›</a:t>
            </a:fld>
            <a:endParaRPr lang="nl-NL" altLang="nl-NL" dirty="0"/>
          </a:p>
        </p:txBody>
      </p:sp>
    </p:spTree>
    <p:extLst>
      <p:ext uri="{BB962C8B-B14F-4D97-AF65-F5344CB8AC3E}">
        <p14:creationId xmlns:p14="http://schemas.microsoft.com/office/powerpoint/2010/main" val="2399684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1500" b="1"/>
            </a:lvl1pPr>
          </a:lstStyle>
          <a:p>
            <a:r>
              <a:rPr lang="nl-NL"/>
              <a:t>Klik om stijl te bewerken</a:t>
            </a:r>
          </a:p>
        </p:txBody>
      </p:sp>
      <p:sp>
        <p:nvSpPr>
          <p:cNvPr id="3" name="Tijdelijke aanduiding voor inhoud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26D6EB5C-0E42-4AAA-9A8D-6E36D1AC2D46}" type="slidenum">
              <a:rPr lang="nl-NL" altLang="nl-NL"/>
              <a:pPr>
                <a:defRPr/>
              </a:pPr>
              <a:t>‹nr.›</a:t>
            </a:fld>
            <a:endParaRPr lang="nl-NL" altLang="nl-NL" dirty="0"/>
          </a:p>
        </p:txBody>
      </p:sp>
    </p:spTree>
    <p:extLst>
      <p:ext uri="{BB962C8B-B14F-4D97-AF65-F5344CB8AC3E}">
        <p14:creationId xmlns:p14="http://schemas.microsoft.com/office/powerpoint/2010/main" val="103732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6" name="Tijdelijke aanduiding voor dianummer 5"/>
          <p:cNvSpPr>
            <a:spLocks noGrp="1"/>
          </p:cNvSpPr>
          <p:nvPr>
            <p:ph type="sldNum" sz="quarter" idx="12"/>
          </p:nvPr>
        </p:nvSpPr>
        <p:spPr/>
        <p:txBody>
          <a:bodyPr/>
          <a:lstStyle>
            <a:lvl1pPr>
              <a:defRPr/>
            </a:lvl1pPr>
          </a:lstStyle>
          <a:p>
            <a:pPr>
              <a:defRPr/>
            </a:pPr>
            <a:fld id="{6C5BF6B2-1F56-4C0A-8492-2FA387499AD3}" type="slidenum">
              <a:rPr lang="nl-NL" altLang="nl-NL"/>
              <a:pPr>
                <a:defRPr/>
              </a:pPr>
              <a:t>‹nr.›</a:t>
            </a:fld>
            <a:endParaRPr lang="nl-NL" altLang="nl-NL" dirty="0"/>
          </a:p>
        </p:txBody>
      </p:sp>
    </p:spTree>
    <p:extLst>
      <p:ext uri="{BB962C8B-B14F-4D97-AF65-F5344CB8AC3E}">
        <p14:creationId xmlns:p14="http://schemas.microsoft.com/office/powerpoint/2010/main" val="2672790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nl-NL" noProof="0" dirty="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fld id="{2435E18D-EEC3-472A-A598-8F36DFB355A4}" type="slidenum">
              <a:rPr lang="nl-NL" altLang="nl-NL"/>
              <a:pPr>
                <a:defRPr/>
              </a:pPr>
              <a:t>‹nr.›</a:t>
            </a:fld>
            <a:endParaRPr lang="nl-NL" altLang="nl-NL" dirty="0"/>
          </a:p>
        </p:txBody>
      </p:sp>
    </p:spTree>
    <p:extLst>
      <p:ext uri="{BB962C8B-B14F-4D97-AF65-F5344CB8AC3E}">
        <p14:creationId xmlns:p14="http://schemas.microsoft.com/office/powerpoint/2010/main" val="1249802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9C35823E-F467-41A2-962C-CF52B2628E2E}" type="slidenum">
              <a:rPr lang="nl-NL" altLang="nl-NL"/>
              <a:pPr>
                <a:defRPr/>
              </a:pPr>
              <a:t>‹nr.›</a:t>
            </a:fld>
            <a:endParaRPr lang="nl-NL" altLang="nl-NL" dirty="0"/>
          </a:p>
        </p:txBody>
      </p:sp>
    </p:spTree>
    <p:extLst>
      <p:ext uri="{BB962C8B-B14F-4D97-AF65-F5344CB8AC3E}">
        <p14:creationId xmlns:p14="http://schemas.microsoft.com/office/powerpoint/2010/main" val="273186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2"/>
            <a:ext cx="2057400" cy="5851525"/>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274642"/>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12"/>
          </p:nvPr>
        </p:nvSpPr>
        <p:spPr/>
        <p:txBody>
          <a:bodyPr/>
          <a:lstStyle>
            <a:lvl1pPr>
              <a:defRPr/>
            </a:lvl1pPr>
          </a:lstStyle>
          <a:p>
            <a:pPr>
              <a:defRPr/>
            </a:pPr>
            <a:fld id="{E56CD683-4015-4AD5-BB95-D340ECA23E49}" type="slidenum">
              <a:rPr lang="nl-NL" altLang="nl-NL"/>
              <a:pPr>
                <a:defRPr/>
              </a:pPr>
              <a:t>‹nr.›</a:t>
            </a:fld>
            <a:endParaRPr lang="nl-NL" altLang="nl-NL" dirty="0"/>
          </a:p>
        </p:txBody>
      </p:sp>
    </p:spTree>
    <p:extLst>
      <p:ext uri="{BB962C8B-B14F-4D97-AF65-F5344CB8AC3E}">
        <p14:creationId xmlns:p14="http://schemas.microsoft.com/office/powerpoint/2010/main" val="155033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6" name="Tijdelijke aanduiding voor dianummer 5"/>
          <p:cNvSpPr>
            <a:spLocks noGrp="1"/>
          </p:cNvSpPr>
          <p:nvPr>
            <p:ph type="sldNum" sz="quarter" idx="12"/>
          </p:nvPr>
        </p:nvSpPr>
        <p:spPr/>
        <p:txBody>
          <a:bodyPr/>
          <a:lstStyle>
            <a:lvl1pPr>
              <a:defRPr/>
            </a:lvl1pPr>
          </a:lstStyle>
          <a:p>
            <a:pPr>
              <a:defRPr/>
            </a:pPr>
            <a:fld id="{1EB6EEE1-6FC7-4E58-9669-D02D5A7C4047}" type="slidenum">
              <a:rPr lang="nl-NL" altLang="nl-NL"/>
              <a:pPr>
                <a:defRPr/>
              </a:pPr>
              <a:t>‹nr.›</a:t>
            </a:fld>
            <a:endParaRPr lang="nl-NL" altLang="nl-NL" dirty="0"/>
          </a:p>
        </p:txBody>
      </p:sp>
    </p:spTree>
    <p:extLst>
      <p:ext uri="{BB962C8B-B14F-4D97-AF65-F5344CB8AC3E}">
        <p14:creationId xmlns:p14="http://schemas.microsoft.com/office/powerpoint/2010/main" val="76969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7" name="Tijdelijke aanduiding voor dianummer 5"/>
          <p:cNvSpPr>
            <a:spLocks noGrp="1"/>
          </p:cNvSpPr>
          <p:nvPr>
            <p:ph type="sldNum" sz="quarter" idx="12"/>
          </p:nvPr>
        </p:nvSpPr>
        <p:spPr/>
        <p:txBody>
          <a:bodyPr/>
          <a:lstStyle>
            <a:lvl1pPr>
              <a:defRPr/>
            </a:lvl1pPr>
          </a:lstStyle>
          <a:p>
            <a:pPr>
              <a:defRPr/>
            </a:pPr>
            <a:fld id="{1E59DB9A-539D-4C88-8BFB-7FCCE3B12A61}" type="slidenum">
              <a:rPr lang="nl-NL" altLang="nl-NL"/>
              <a:pPr>
                <a:defRPr/>
              </a:pPr>
              <a:t>‹nr.›</a:t>
            </a:fld>
            <a:endParaRPr lang="nl-NL" altLang="nl-NL" dirty="0"/>
          </a:p>
        </p:txBody>
      </p:sp>
    </p:spTree>
    <p:extLst>
      <p:ext uri="{BB962C8B-B14F-4D97-AF65-F5344CB8AC3E}">
        <p14:creationId xmlns:p14="http://schemas.microsoft.com/office/powerpoint/2010/main" val="3410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9" name="Tijdelijke aanduiding voor dianummer 5"/>
          <p:cNvSpPr>
            <a:spLocks noGrp="1"/>
          </p:cNvSpPr>
          <p:nvPr>
            <p:ph type="sldNum" sz="quarter" idx="12"/>
          </p:nvPr>
        </p:nvSpPr>
        <p:spPr/>
        <p:txBody>
          <a:bodyPr/>
          <a:lstStyle>
            <a:lvl1pPr>
              <a:defRPr/>
            </a:lvl1pPr>
          </a:lstStyle>
          <a:p>
            <a:pPr>
              <a:defRPr/>
            </a:pPr>
            <a:fld id="{DCCB235A-2FF4-40C3-AFA1-30C30B045298}" type="slidenum">
              <a:rPr lang="nl-NL" altLang="nl-NL"/>
              <a:pPr>
                <a:defRPr/>
              </a:pPr>
              <a:t>‹nr.›</a:t>
            </a:fld>
            <a:endParaRPr lang="nl-NL" altLang="nl-NL" dirty="0"/>
          </a:p>
        </p:txBody>
      </p:sp>
    </p:spTree>
    <p:extLst>
      <p:ext uri="{BB962C8B-B14F-4D97-AF65-F5344CB8AC3E}">
        <p14:creationId xmlns:p14="http://schemas.microsoft.com/office/powerpoint/2010/main" val="3569571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3"/>
          <p:cNvSpPr>
            <a:spLocks noGrp="1"/>
          </p:cNvSpPr>
          <p:nvPr>
            <p:ph type="dt" sz="half" idx="10"/>
          </p:nvPr>
        </p:nvSpPr>
        <p:spPr/>
        <p:txBody>
          <a:bodyPr/>
          <a:lstStyle>
            <a:lvl1pPr>
              <a:defRPr/>
            </a:lvl1pPr>
          </a:lstStyle>
          <a:p>
            <a:pPr>
              <a:defRPr/>
            </a:pPr>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5" name="Tijdelijke aanduiding voor dianummer 5"/>
          <p:cNvSpPr>
            <a:spLocks noGrp="1"/>
          </p:cNvSpPr>
          <p:nvPr>
            <p:ph type="sldNum" sz="quarter" idx="12"/>
          </p:nvPr>
        </p:nvSpPr>
        <p:spPr/>
        <p:txBody>
          <a:bodyPr/>
          <a:lstStyle>
            <a:lvl1pPr>
              <a:defRPr/>
            </a:lvl1pPr>
          </a:lstStyle>
          <a:p>
            <a:pPr>
              <a:defRPr/>
            </a:pPr>
            <a:fld id="{AC68DF0F-3FDA-4A57-B5EC-FBBFEF633BFA}" type="slidenum">
              <a:rPr lang="nl-NL" altLang="nl-NL"/>
              <a:pPr>
                <a:defRPr/>
              </a:pPr>
              <a:t>‹nr.›</a:t>
            </a:fld>
            <a:endParaRPr lang="nl-NL" altLang="nl-NL" dirty="0"/>
          </a:p>
        </p:txBody>
      </p:sp>
    </p:spTree>
    <p:extLst>
      <p:ext uri="{BB962C8B-B14F-4D97-AF65-F5344CB8AC3E}">
        <p14:creationId xmlns:p14="http://schemas.microsoft.com/office/powerpoint/2010/main" val="8071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4" name="Tijdelijke aanduiding voor dianummer 5"/>
          <p:cNvSpPr>
            <a:spLocks noGrp="1"/>
          </p:cNvSpPr>
          <p:nvPr>
            <p:ph type="sldNum" sz="quarter" idx="12"/>
          </p:nvPr>
        </p:nvSpPr>
        <p:spPr/>
        <p:txBody>
          <a:bodyPr/>
          <a:lstStyle>
            <a:lvl1pPr>
              <a:defRPr/>
            </a:lvl1pPr>
          </a:lstStyle>
          <a:p>
            <a:pPr>
              <a:defRPr/>
            </a:pPr>
            <a:fld id="{AA46E7A2-B1D4-4766-846E-0E14E2162C8D}" type="slidenum">
              <a:rPr lang="nl-NL" altLang="nl-NL"/>
              <a:pPr>
                <a:defRPr/>
              </a:pPr>
              <a:t>‹nr.›</a:t>
            </a:fld>
            <a:endParaRPr lang="nl-NL" altLang="nl-NL" dirty="0"/>
          </a:p>
        </p:txBody>
      </p:sp>
    </p:spTree>
    <p:extLst>
      <p:ext uri="{BB962C8B-B14F-4D97-AF65-F5344CB8AC3E}">
        <p14:creationId xmlns:p14="http://schemas.microsoft.com/office/powerpoint/2010/main" val="1952705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7" name="Tijdelijke aanduiding voor dianummer 5"/>
          <p:cNvSpPr>
            <a:spLocks noGrp="1"/>
          </p:cNvSpPr>
          <p:nvPr>
            <p:ph type="sldNum" sz="quarter" idx="12"/>
          </p:nvPr>
        </p:nvSpPr>
        <p:spPr/>
        <p:txBody>
          <a:bodyPr/>
          <a:lstStyle>
            <a:lvl1pPr>
              <a:defRPr/>
            </a:lvl1pPr>
          </a:lstStyle>
          <a:p>
            <a:pPr>
              <a:defRPr/>
            </a:pPr>
            <a:fld id="{26D6EB5C-0E42-4AAA-9A8D-6E36D1AC2D46}" type="slidenum">
              <a:rPr lang="nl-NL" altLang="nl-NL"/>
              <a:pPr>
                <a:defRPr/>
              </a:pPr>
              <a:t>‹nr.›</a:t>
            </a:fld>
            <a:endParaRPr lang="nl-NL" altLang="nl-NL" dirty="0"/>
          </a:p>
        </p:txBody>
      </p:sp>
    </p:spTree>
    <p:extLst>
      <p:ext uri="{BB962C8B-B14F-4D97-AF65-F5344CB8AC3E}">
        <p14:creationId xmlns:p14="http://schemas.microsoft.com/office/powerpoint/2010/main" val="192073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Klankbordgroepsessie 16 juni 2023</a:t>
            </a:r>
          </a:p>
        </p:txBody>
      </p:sp>
      <p:sp>
        <p:nvSpPr>
          <p:cNvPr id="7" name="Tijdelijke aanduiding voor dianummer 5"/>
          <p:cNvSpPr>
            <a:spLocks noGrp="1"/>
          </p:cNvSpPr>
          <p:nvPr>
            <p:ph type="sldNum" sz="quarter" idx="12"/>
          </p:nvPr>
        </p:nvSpPr>
        <p:spPr/>
        <p:txBody>
          <a:bodyPr/>
          <a:lstStyle>
            <a:lvl1pPr>
              <a:defRPr/>
            </a:lvl1pPr>
          </a:lstStyle>
          <a:p>
            <a:pPr>
              <a:defRPr/>
            </a:pPr>
            <a:fld id="{2435E18D-EEC3-472A-A598-8F36DFB355A4}" type="slidenum">
              <a:rPr lang="nl-NL" altLang="nl-NL"/>
              <a:pPr>
                <a:defRPr/>
              </a:pPr>
              <a:t>‹nr.›</a:t>
            </a:fld>
            <a:endParaRPr lang="nl-NL" altLang="nl-NL" dirty="0"/>
          </a:p>
        </p:txBody>
      </p:sp>
    </p:spTree>
    <p:extLst>
      <p:ext uri="{BB962C8B-B14F-4D97-AF65-F5344CB8AC3E}">
        <p14:creationId xmlns:p14="http://schemas.microsoft.com/office/powerpoint/2010/main" val="405276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nl-NL"/>
              <a:t>Klankbordgroepsessie 16 juni 2023</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13953E9-0C1F-4264-BDB0-25636AEB52F3}" type="slidenum">
              <a:rPr lang="nl-NL" altLang="nl-NL"/>
              <a:pPr>
                <a:defRPr/>
              </a:pPr>
              <a:t>‹nr.›</a:t>
            </a:fld>
            <a:endParaRPr lang="nl-NL" alt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nl-NL" dirty="0"/>
          </a:p>
        </p:txBody>
      </p:sp>
      <p:sp>
        <p:nvSpPr>
          <p:cNvPr id="5" name="Tijdelijke aanduiding voor voettekst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r>
              <a:rPr lang="nl-NL"/>
              <a:t>Klankbordgroepsessie 16 juni 2023</a:t>
            </a:r>
            <a:endParaRPr lang="nl-NL" dirty="0"/>
          </a:p>
        </p:txBody>
      </p:sp>
      <p:sp>
        <p:nvSpPr>
          <p:cNvPr id="6" name="Tijdelijke aanduiding voor dianumm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E13953E9-0C1F-4264-BDB0-25636AEB52F3}" type="slidenum">
              <a:rPr lang="nl-NL" altLang="nl-NL"/>
              <a:pPr>
                <a:defRPr/>
              </a:pPr>
              <a:t>‹nr.›</a:t>
            </a:fld>
            <a:endParaRPr lang="nl-NL" altLang="nl-NL" dirty="0"/>
          </a:p>
        </p:txBody>
      </p:sp>
    </p:spTree>
    <p:extLst>
      <p:ext uri="{BB962C8B-B14F-4D97-AF65-F5344CB8AC3E}">
        <p14:creationId xmlns:p14="http://schemas.microsoft.com/office/powerpoint/2010/main" val="2404405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1" fontAlgn="base" hangingPunct="1">
        <a:spcBef>
          <a:spcPct val="0"/>
        </a:spcBef>
        <a:spcAft>
          <a:spcPct val="0"/>
        </a:spcAft>
        <a:defRPr sz="3300" kern="1200">
          <a:solidFill>
            <a:schemeClr val="tx1"/>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vnab.nl/nl-NL/downloads/contract-zekerheid-documentatie"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hyperlink" Target="https://help.vnab.nl/mis/rapporten-en-vaste-overzichten/rapportfilter-periodiek-mailen/toevoegen-rapportfilter-periodiek-maile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hyperlink" Target="https://help.vnab.nl/mis/gegevens-zoeken-en-exporteren/e-abs-polissen/e-abs-plaatsingensanctieonderzoek/" TargetMode="External"/><Relationship Id="rId5" Type="http://schemas.openxmlformats.org/officeDocument/2006/relationships/diagramQuickStyle" Target="../diagrams/quickStyle4.xml"/><Relationship Id="rId10" Type="http://schemas.openxmlformats.org/officeDocument/2006/relationships/image" Target="../media/image18.emf"/><Relationship Id="rId4" Type="http://schemas.openxmlformats.org/officeDocument/2006/relationships/diagramLayout" Target="../diagrams/layout4.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s://help.vnab.nl/idosplatform/prolongeren-termijndossier/definities-en-uitleg/uitleg-prolongeren/"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help.vnab.nl/idosplatform/nieuw-dossier/proces-nieuw-dossier/koppelen-en-delen-objectlijst-met-betrokkenen/" TargetMode="Externa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hyperlink" Target="https://help.vnab.nl/e-abs/acties-makelaar/polissen/koppelen-sanctieplatform-onderzoek-aan-plaatsin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hyperlink" Target="https://help.vnab.nl/sanctieplatform/beheer-functionaliteiten/bulk-acties/bulkmutatie-koppelen-onderzoek-aan-e-abs/" TargetMode="External"/><Relationship Id="rId5" Type="http://schemas.openxmlformats.org/officeDocument/2006/relationships/diagramQuickStyle" Target="../diagrams/quickStyle6.xml"/><Relationship Id="rId10" Type="http://schemas.openxmlformats.org/officeDocument/2006/relationships/hyperlink" Target="https://help.vnab.nl/sanctieplatform/uitvoeren-onderzoek/onderzoeksproces/koppelen-en-delen-onderzoek-met-betrokkenen/" TargetMode="External"/><Relationship Id="rId4" Type="http://schemas.openxmlformats.org/officeDocument/2006/relationships/diagramLayout" Target="../diagrams/layout6.xml"/><Relationship Id="rId9" Type="http://schemas.openxmlformats.org/officeDocument/2006/relationships/hyperlink" Target="https://help.vnab.nl/sanctieplatform/uitvoeren-onderzoek/definities-en-uitleg/uitleg-tijdig-koppelen-van-onderzoeken-aan-e-ab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help.vnab.nl/mis/rapporten-en-vaste-overzichten/e-abs-polissen/openstaande-akkoorden-polissen/"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hyperlink" Target="https://help.vnab.nl/e-abs/acties-verzekeraar/polissen/accorderen-polisversie/" TargetMode="External"/><Relationship Id="rId4" Type="http://schemas.openxmlformats.org/officeDocument/2006/relationships/diagramLayout" Target="../diagrams/layout7.xml"/><Relationship Id="rId9" Type="http://schemas.openxmlformats.org/officeDocument/2006/relationships/hyperlink" Target="https://help.vnab.nl/mis/rapporten-en-vaste-overzichten/e-abs-polissen/reactietijden-verzekeraars-polissen/"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22.png"/><Relationship Id="rId5" Type="http://schemas.openxmlformats.org/officeDocument/2006/relationships/diagramQuickStyle" Target="../diagrams/quickStyle8.xml"/><Relationship Id="rId10" Type="http://schemas.openxmlformats.org/officeDocument/2006/relationships/image" Target="../media/image21.png"/><Relationship Id="rId4" Type="http://schemas.openxmlformats.org/officeDocument/2006/relationships/diagramLayout" Target="../diagrams/layout8.xm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help.vnab.nl/mis/gegevens-zoeken-en-exporteren/filter-periodiek-mailen/toevoegen-filter-periodiek-mailen/"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4.png"/><Relationship Id="rId4" Type="http://schemas.openxmlformats.org/officeDocument/2006/relationships/diagramLayout" Target="../diagrams/layout10.xm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elp.vnab.nl/e-abs/controles-en-rapporten/controleprocessen/controleproces-openstaande-akkoorden-verzekeraar/" TargetMode="External"/><Relationship Id="rId2" Type="http://schemas.openxmlformats.org/officeDocument/2006/relationships/hyperlink" Target="https://help.vnab.nl/e-abs/controles-en-rapporten/controleprocessen/controleproces-openstaande-akkoorden-makelaar/"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vnab.nl/nl-NL/Over-VNAB/Lede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vnab.nl/nl-NL/Over-VNAB/Lede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help.vnab.nl/sanctieplatform/vnab-verplichte-regelingen-en-protocolle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help.vnab.nl/sanctieplatform/vnab-verplichte-regelingen-en-protocolle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help.vnab.nl/sanctieplatform/stroomschema/"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1602580" y="3298590"/>
            <a:ext cx="6065763" cy="2506674"/>
          </a:xfrm>
        </p:spPr>
        <p:txBody>
          <a:bodyPr/>
          <a:lstStyle/>
          <a:p>
            <a:pPr eaLnBrk="1" hangingPunct="1">
              <a:defRPr/>
            </a:pPr>
            <a:r>
              <a:rPr lang="nl-NL" altLang="nl-NL" b="1" dirty="0">
                <a:solidFill>
                  <a:srgbClr val="00448C"/>
                </a:solidFill>
                <a:cs typeface="Arial" panose="020B0604020202020204" pitchFamily="34" charset="0"/>
              </a:rPr>
              <a:t>Kennissessie:</a:t>
            </a:r>
            <a:br>
              <a:rPr lang="nl-NL" altLang="nl-NL" b="1" dirty="0">
                <a:solidFill>
                  <a:srgbClr val="00448C"/>
                </a:solidFill>
                <a:cs typeface="Arial" panose="020B0604020202020204" pitchFamily="34" charset="0"/>
              </a:rPr>
            </a:br>
            <a:r>
              <a:rPr lang="nl-NL" altLang="nl-NL" b="1" dirty="0">
                <a:solidFill>
                  <a:srgbClr val="00448C"/>
                </a:solidFill>
                <a:cs typeface="Arial" panose="020B0604020202020204" pitchFamily="34" charset="0"/>
              </a:rPr>
              <a:t>optimaal gebruik van de beschikbare VNAB-systemen ter verbetering van de performance</a:t>
            </a:r>
          </a:p>
        </p:txBody>
      </p:sp>
      <p:sp>
        <p:nvSpPr>
          <p:cNvPr id="5" name="Rechthoek 4"/>
          <p:cNvSpPr/>
          <p:nvPr/>
        </p:nvSpPr>
        <p:spPr>
          <a:xfrm flipH="1">
            <a:off x="9028509" y="857250"/>
            <a:ext cx="115491" cy="51435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nl-NL" sz="1350"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latin typeface="Calibri"/>
            </a:endParaRPr>
          </a:p>
        </p:txBody>
      </p:sp>
      <p:pic>
        <p:nvPicPr>
          <p:cNvPr id="41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02" y="944724"/>
            <a:ext cx="647738" cy="224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1371600" y="5910199"/>
            <a:ext cx="6400800" cy="442259"/>
          </a:xfrm>
        </p:spPr>
        <p:txBody>
          <a:bodyPr/>
          <a:lstStyle/>
          <a:p>
            <a:pPr>
              <a:defRPr/>
            </a:pPr>
            <a:r>
              <a:rPr lang="nl-NL" sz="1800" dirty="0" err="1">
                <a:latin typeface="+mj-lt"/>
              </a:rPr>
              <a:t>Klankbordgroepsessie</a:t>
            </a:r>
            <a:r>
              <a:rPr lang="nl-NL" sz="1800" dirty="0">
                <a:latin typeface="+mj-lt"/>
              </a:rPr>
              <a:t> 16 juni 2023</a:t>
            </a:r>
          </a:p>
        </p:txBody>
      </p:sp>
      <p:pic>
        <p:nvPicPr>
          <p:cNvPr id="4" name="Afbeelding 3">
            <a:extLst>
              <a:ext uri="{FF2B5EF4-FFF2-40B4-BE49-F238E27FC236}">
                <a16:creationId xmlns:a16="http://schemas.microsoft.com/office/drawing/2014/main" id="{9E915309-D1FD-4EAB-B149-FFF813F8D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2146" y="1788830"/>
            <a:ext cx="3199709" cy="1396061"/>
          </a:xfrm>
          <a:prstGeom prst="rect">
            <a:avLst/>
          </a:prstGeom>
        </p:spPr>
      </p:pic>
      <p:sp>
        <p:nvSpPr>
          <p:cNvPr id="2" name="Tijdelijke aanduiding voor voettekst 1">
            <a:extLst>
              <a:ext uri="{FF2B5EF4-FFF2-40B4-BE49-F238E27FC236}">
                <a16:creationId xmlns:a16="http://schemas.microsoft.com/office/drawing/2014/main" id="{FB4CD2F2-B5EB-EDA4-EC48-7C66D59282BB}"/>
              </a:ext>
            </a:extLst>
          </p:cNvPr>
          <p:cNvSpPr>
            <a:spLocks noGrp="1"/>
          </p:cNvSpPr>
          <p:nvPr>
            <p:ph type="ftr" sz="quarter" idx="11"/>
          </p:nvPr>
        </p:nvSpPr>
        <p:spPr/>
        <p:txBody>
          <a:bodyPr/>
          <a:lstStyle/>
          <a:p>
            <a:pPr>
              <a:defRPr/>
            </a:pPr>
            <a:r>
              <a:rPr lang="nl-NL"/>
              <a:t>Klankbordgroepsessie 16 juni 2023</a:t>
            </a:r>
            <a:endParaRPr lang="nl-NL" dirty="0"/>
          </a:p>
        </p:txBody>
      </p:sp>
    </p:spTree>
    <p:extLst>
      <p:ext uri="{BB962C8B-B14F-4D97-AF65-F5344CB8AC3E}">
        <p14:creationId xmlns:p14="http://schemas.microsoft.com/office/powerpoint/2010/main" val="89694972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Proces prolongatie / nieuwe polis</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1754062439"/>
              </p:ext>
            </p:extLst>
          </p:nvPr>
        </p:nvGraphicFramePr>
        <p:xfrm>
          <a:off x="173037" y="1628775"/>
          <a:ext cx="879145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jdelijke aanduiding voor voettekst 1">
            <a:extLst>
              <a:ext uri="{FF2B5EF4-FFF2-40B4-BE49-F238E27FC236}">
                <a16:creationId xmlns:a16="http://schemas.microsoft.com/office/drawing/2014/main" id="{ABE0BD77-F5B0-0E9D-1711-F9A50419D637}"/>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56005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548680"/>
            <a:ext cx="7920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Portefeuillemanagement/</a:t>
            </a:r>
          </a:p>
          <a:p>
            <a:pPr eaLnBrk="1" hangingPunct="1">
              <a:spcBef>
                <a:spcPct val="0"/>
              </a:spcBef>
              <a:buFontTx/>
              <a:buNone/>
            </a:pPr>
            <a:r>
              <a:rPr lang="nl-NL" altLang="nl-NL" sz="2800" b="1" dirty="0">
                <a:solidFill>
                  <a:srgbClr val="00448C"/>
                </a:solidFill>
                <a:latin typeface="+mn-lt"/>
              </a:rPr>
              <a:t>Opzegging</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1808605318"/>
              </p:ext>
            </p:extLst>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9">
            <a:extLst>
              <a:ext uri="{FF2B5EF4-FFF2-40B4-BE49-F238E27FC236}">
                <a16:creationId xmlns:a16="http://schemas.microsoft.com/office/drawing/2014/main" id="{050BE804-1EAF-045D-930D-2945C3F25BDB}"/>
              </a:ext>
            </a:extLst>
          </p:cNvPr>
          <p:cNvSpPr txBox="1">
            <a:spLocks noChangeArrowheads="1"/>
          </p:cNvSpPr>
          <p:nvPr/>
        </p:nvSpPr>
        <p:spPr bwMode="auto">
          <a:xfrm>
            <a:off x="1115616" y="1885082"/>
            <a:ext cx="7560444"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a:solidFill>
                  <a:srgbClr val="00ACD4"/>
                </a:solidFill>
                <a:latin typeface="Calibri"/>
              </a:rPr>
              <a:t>Tips algemeen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Zorg dat je altijd de meest recente versie van het opzegformat gebruikt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8"/>
              </a:rPr>
              <a:t>Link</a:t>
            </a: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Gebruik het </a:t>
            </a:r>
            <a:r>
              <a:rPr lang="nl-NL" sz="1600" dirty="0" err="1">
                <a:solidFill>
                  <a:prstClr val="black">
                    <a:lumMod val="50000"/>
                    <a:lumOff val="50000"/>
                  </a:prstClr>
                </a:solidFill>
                <a:latin typeface="Calibri" pitchFamily="34" charset="0"/>
                <a:sym typeface="Wingdings" panose="05000000000000000000" pitchFamily="2" charset="2"/>
              </a:rPr>
              <a:t>polisoverzicht</a:t>
            </a:r>
            <a:r>
              <a:rPr lang="nl-NL" sz="1600" dirty="0">
                <a:solidFill>
                  <a:prstClr val="black">
                    <a:lumMod val="50000"/>
                    <a:lumOff val="50000"/>
                  </a:prstClr>
                </a:solidFill>
                <a:latin typeface="Calibri" pitchFamily="34" charset="0"/>
                <a:sym typeface="Wingdings" panose="05000000000000000000" pitchFamily="2" charset="2"/>
              </a:rPr>
              <a:t> in MIS om een basis lijst te maken van polissen die voor prolongatie in aanmerking komen</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Kan gespecificeerd worden naar branche, makelaar / verzekeraar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Vergelijk de informatie in e-ABS met de informatie in de backoffice, zoek bij verschillen contact met betreffende makelaar / verzekeraar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Overweeg om het e-ABS </a:t>
            </a:r>
            <a:r>
              <a:rPr lang="nl-NL" sz="1600" dirty="0" err="1">
                <a:solidFill>
                  <a:prstClr val="black">
                    <a:lumMod val="50000"/>
                    <a:lumOff val="50000"/>
                  </a:prstClr>
                </a:solidFill>
                <a:latin typeface="Calibri" pitchFamily="34" charset="0"/>
                <a:sym typeface="Wingdings" panose="05000000000000000000" pitchFamily="2" charset="2"/>
              </a:rPr>
              <a:t>polisdossier</a:t>
            </a:r>
            <a:r>
              <a:rPr lang="nl-NL" sz="1600" dirty="0">
                <a:solidFill>
                  <a:prstClr val="black">
                    <a:lumMod val="50000"/>
                    <a:lumOff val="50000"/>
                  </a:prstClr>
                </a:solidFill>
                <a:latin typeface="Calibri" pitchFamily="34" charset="0"/>
                <a:sym typeface="Wingdings" panose="05000000000000000000" pitchFamily="2" charset="2"/>
              </a:rPr>
              <a:t> ID vast te leggen in de backoffice, dit ID is altijd uniek. VNAB nummer en polisnummer niet.</a:t>
            </a: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grpSp>
        <p:nvGrpSpPr>
          <p:cNvPr id="10" name="Groep 9">
            <a:extLst>
              <a:ext uri="{FF2B5EF4-FFF2-40B4-BE49-F238E27FC236}">
                <a16:creationId xmlns:a16="http://schemas.microsoft.com/office/drawing/2014/main" id="{02B08A84-B3BD-9CD3-20B9-F18BF4E277D2}"/>
              </a:ext>
            </a:extLst>
          </p:cNvPr>
          <p:cNvGrpSpPr/>
          <p:nvPr/>
        </p:nvGrpSpPr>
        <p:grpSpPr>
          <a:xfrm>
            <a:off x="179735" y="4233552"/>
            <a:ext cx="8784530" cy="1283680"/>
            <a:chOff x="107950" y="3065604"/>
            <a:chExt cx="8784530" cy="1283680"/>
          </a:xfrm>
        </p:grpSpPr>
        <p:pic>
          <p:nvPicPr>
            <p:cNvPr id="7" name="Afbeelding 6">
              <a:extLst>
                <a:ext uri="{FF2B5EF4-FFF2-40B4-BE49-F238E27FC236}">
                  <a16:creationId xmlns:a16="http://schemas.microsoft.com/office/drawing/2014/main" id="{DB41DD4B-AB0F-9B89-74A0-ED731BB6FB9C}"/>
                </a:ext>
              </a:extLst>
            </p:cNvPr>
            <p:cNvPicPr>
              <a:picLocks noChangeAspect="1"/>
            </p:cNvPicPr>
            <p:nvPr/>
          </p:nvPicPr>
          <p:blipFill>
            <a:blip r:embed="rId9"/>
            <a:stretch>
              <a:fillRect/>
            </a:stretch>
          </p:blipFill>
          <p:spPr>
            <a:xfrm>
              <a:off x="107950" y="3065604"/>
              <a:ext cx="8784530" cy="1283680"/>
            </a:xfrm>
            <a:prstGeom prst="rect">
              <a:avLst/>
            </a:prstGeom>
            <a:ln>
              <a:solidFill>
                <a:schemeClr val="tx1"/>
              </a:solidFill>
            </a:ln>
          </p:spPr>
        </p:pic>
        <p:sp>
          <p:nvSpPr>
            <p:cNvPr id="9" name="Rechthoek 8">
              <a:extLst>
                <a:ext uri="{FF2B5EF4-FFF2-40B4-BE49-F238E27FC236}">
                  <a16:creationId xmlns:a16="http://schemas.microsoft.com/office/drawing/2014/main" id="{6ABFB832-5607-9C75-40ED-081B35EF9D25}"/>
                </a:ext>
              </a:extLst>
            </p:cNvPr>
            <p:cNvSpPr/>
            <p:nvPr/>
          </p:nvSpPr>
          <p:spPr>
            <a:xfrm>
              <a:off x="4499596" y="3618702"/>
              <a:ext cx="4392884" cy="38636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voettekst 3">
            <a:extLst>
              <a:ext uri="{FF2B5EF4-FFF2-40B4-BE49-F238E27FC236}">
                <a16:creationId xmlns:a16="http://schemas.microsoft.com/office/drawing/2014/main" id="{50535F4F-AB80-0ED8-BBBA-48FBA98D664B}"/>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775427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Onderhandeling</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3665005639"/>
              </p:ext>
            </p:extLst>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vak 9">
            <a:extLst>
              <a:ext uri="{FF2B5EF4-FFF2-40B4-BE49-F238E27FC236}">
                <a16:creationId xmlns:a16="http://schemas.microsoft.com/office/drawing/2014/main" id="{E4137EED-40D6-9496-17C5-3F1409799E20}"/>
              </a:ext>
            </a:extLst>
          </p:cNvPr>
          <p:cNvSpPr txBox="1">
            <a:spLocks noChangeArrowheads="1"/>
          </p:cNvSpPr>
          <p:nvPr/>
        </p:nvSpPr>
        <p:spPr bwMode="auto">
          <a:xfrm>
            <a:off x="1115616" y="1885082"/>
            <a:ext cx="7560444"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a:solidFill>
                  <a:srgbClr val="00ACD4"/>
                </a:solidFill>
                <a:latin typeface="Calibri"/>
              </a:rPr>
              <a:t>Tips algemeen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Leg alle informatie duidelijk en centraal vast, denk o.a. aan allocatieschema’s en expertiserapporten.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Gebruik de beschikbare informatie en functionaliteiten van het iDOSpl@tform als startpunt</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Makelaars koppelen éénmalig via format terug, zorg dat dit proces intern bekend is en de informatie tijdig gecentraliseerd wordt!</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Gebruik het polisnummer (of een andere identificatie) als kenmerk zodat duidelijk is welk onderzoek bij welke polis hoort.</a:t>
            </a: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a:defRPr/>
            </a:pPr>
            <a:r>
              <a:rPr lang="nl-NL" b="1" dirty="0">
                <a:solidFill>
                  <a:srgbClr val="00ACD4"/>
                </a:solidFill>
                <a:latin typeface="Calibri"/>
                <a:sym typeface="Wingdings" panose="05000000000000000000" pitchFamily="2" charset="2"/>
              </a:rPr>
              <a:t>Acties </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Controleer de geldigheid van de sanctiechecks voor de posten waarvoor de onderhandeling plaats vindt (uitleg op volgende slide)</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Indien de IDE (CDD) een geldigheid heeft van &lt;3 maanden start dan een nieuw onderzoek zodat de UBO tijdig opgevraagd en verwerkt kan worden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Identificeer wijzigingen in het risico zodat de Transactiecontrole (TDD) efficiënt uitgevoerd kan worden wanneer de UBO bekend is.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Het is mogelijk om al een TDD onderzoek te starten zonder dat de startvragen beantwoord hoeven te worden, daarmee voorkom je de noodzaak voor losse relatieonderzoeken  doe dit door alle vragen met “onbekend” te antwoorden</a:t>
            </a:r>
          </a:p>
          <a:p>
            <a:pPr marL="285750" indent="-285750">
              <a:buFont typeface="Arial" panose="020B0604020202020204" pitchFamily="34" charset="0"/>
              <a:buChar char="•"/>
              <a:defRPr/>
            </a:pPr>
            <a:endParaRPr lang="nl-NL" b="1" dirty="0">
              <a:solidFill>
                <a:srgbClr val="00ACD4"/>
              </a:solidFill>
              <a:latin typeface="Calibri"/>
              <a:sym typeface="Wingdings" panose="05000000000000000000" pitchFamily="2" charset="2"/>
            </a:endParaRPr>
          </a:p>
          <a:p>
            <a:pPr>
              <a:defRPr/>
            </a:pPr>
            <a:endParaRPr lang="nl-NL" b="1" dirty="0">
              <a:solidFill>
                <a:srgbClr val="00ACD4"/>
              </a:solidFill>
              <a:latin typeface="Calibri"/>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spTree>
    <p:extLst>
      <p:ext uri="{BB962C8B-B14F-4D97-AF65-F5344CB8AC3E}">
        <p14:creationId xmlns:p14="http://schemas.microsoft.com/office/powerpoint/2010/main" val="2433335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Onderhandeling</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a:extLst>
              <a:ext uri="{FF2B5EF4-FFF2-40B4-BE49-F238E27FC236}">
                <a16:creationId xmlns:a16="http://schemas.microsoft.com/office/drawing/2014/main" id="{F9DFFCC6-9102-8B43-4CFD-B2EE70802EDE}"/>
              </a:ext>
            </a:extLst>
          </p:cNvPr>
          <p:cNvPicPr>
            <a:picLocks noChangeAspect="1"/>
          </p:cNvPicPr>
          <p:nvPr/>
        </p:nvPicPr>
        <p:blipFill>
          <a:blip r:embed="rId8"/>
          <a:stretch>
            <a:fillRect/>
          </a:stretch>
        </p:blipFill>
        <p:spPr>
          <a:xfrm>
            <a:off x="256912" y="4373914"/>
            <a:ext cx="3984361" cy="1502414"/>
          </a:xfrm>
          <a:prstGeom prst="rect">
            <a:avLst/>
          </a:prstGeom>
        </p:spPr>
      </p:pic>
      <p:pic>
        <p:nvPicPr>
          <p:cNvPr id="10" name="Afbeelding 9">
            <a:extLst>
              <a:ext uri="{FF2B5EF4-FFF2-40B4-BE49-F238E27FC236}">
                <a16:creationId xmlns:a16="http://schemas.microsoft.com/office/drawing/2014/main" id="{E2ACEDDD-7DBE-270D-E44C-2F51CD3E5C67}"/>
              </a:ext>
            </a:extLst>
          </p:cNvPr>
          <p:cNvPicPr>
            <a:picLocks noChangeAspect="1"/>
          </p:cNvPicPr>
          <p:nvPr/>
        </p:nvPicPr>
        <p:blipFill>
          <a:blip r:embed="rId9"/>
          <a:stretch>
            <a:fillRect/>
          </a:stretch>
        </p:blipFill>
        <p:spPr>
          <a:xfrm>
            <a:off x="4421268" y="5035314"/>
            <a:ext cx="4039164" cy="438211"/>
          </a:xfrm>
          <a:prstGeom prst="rect">
            <a:avLst/>
          </a:prstGeom>
        </p:spPr>
      </p:pic>
      <p:pic>
        <p:nvPicPr>
          <p:cNvPr id="13" name="Afbeelding 12">
            <a:extLst>
              <a:ext uri="{FF2B5EF4-FFF2-40B4-BE49-F238E27FC236}">
                <a16:creationId xmlns:a16="http://schemas.microsoft.com/office/drawing/2014/main" id="{432DA444-7AC8-5ED9-4295-70F9647093E3}"/>
              </a:ext>
            </a:extLst>
          </p:cNvPr>
          <p:cNvPicPr>
            <a:picLocks noChangeAspect="1"/>
          </p:cNvPicPr>
          <p:nvPr/>
        </p:nvPicPr>
        <p:blipFill>
          <a:blip r:embed="rId10"/>
          <a:stretch>
            <a:fillRect/>
          </a:stretch>
        </p:blipFill>
        <p:spPr>
          <a:xfrm>
            <a:off x="46038" y="6069212"/>
            <a:ext cx="9144000" cy="193319"/>
          </a:xfrm>
          <a:prstGeom prst="rect">
            <a:avLst/>
          </a:prstGeom>
        </p:spPr>
      </p:pic>
      <p:sp>
        <p:nvSpPr>
          <p:cNvPr id="2" name="Tekstvak 9">
            <a:extLst>
              <a:ext uri="{FF2B5EF4-FFF2-40B4-BE49-F238E27FC236}">
                <a16:creationId xmlns:a16="http://schemas.microsoft.com/office/drawing/2014/main" id="{597BDEC1-1496-B45A-A91C-8DE673FFC2FB}"/>
              </a:ext>
            </a:extLst>
          </p:cNvPr>
          <p:cNvSpPr txBox="1">
            <a:spLocks noChangeArrowheads="1"/>
          </p:cNvSpPr>
          <p:nvPr/>
        </p:nvSpPr>
        <p:spPr bwMode="auto">
          <a:xfrm>
            <a:off x="1115616" y="1885082"/>
            <a:ext cx="756044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Maak een export vanuit MIS van alle actieve </a:t>
            </a:r>
            <a:r>
              <a:rPr lang="nl-NL" sz="1600" b="1" dirty="0">
                <a:solidFill>
                  <a:prstClr val="black">
                    <a:lumMod val="50000"/>
                    <a:lumOff val="50000"/>
                  </a:prstClr>
                </a:solidFill>
                <a:latin typeface="Calibri" pitchFamily="34" charset="0"/>
              </a:rPr>
              <a:t>plaatsingen</a:t>
            </a:r>
            <a:r>
              <a:rPr lang="nl-NL" sz="1600" dirty="0">
                <a:solidFill>
                  <a:prstClr val="black">
                    <a:lumMod val="50000"/>
                    <a:lumOff val="50000"/>
                  </a:prstClr>
                </a:solidFill>
                <a:latin typeface="Calibri" pitchFamily="34" charset="0"/>
              </a:rPr>
              <a:t> en zet onderzoeksgegevens op “Ja” – </a:t>
            </a:r>
            <a:r>
              <a:rPr lang="nl-NL" sz="1600" dirty="0">
                <a:solidFill>
                  <a:prstClr val="black">
                    <a:lumMod val="50000"/>
                    <a:lumOff val="50000"/>
                  </a:prstClr>
                </a:solidFill>
                <a:latin typeface="Calibri" pitchFamily="34" charset="0"/>
                <a:hlinkClick r:id="rId11"/>
              </a:rPr>
              <a:t>link naar help</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In de download wordt dan een extra tabblad toegevoegd met de informatie over het gekoppelde Sanctie onderzoek</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Deze lijst kan tegelijk gebruikt worden om een controle te doen voor welke plaatsingen er GEEN gekoppelde sanctie check is </a:t>
            </a:r>
            <a:r>
              <a:rPr lang="nl-NL" sz="1600" b="1" u="sng" dirty="0">
                <a:solidFill>
                  <a:prstClr val="black">
                    <a:lumMod val="50000"/>
                    <a:lumOff val="50000"/>
                  </a:prstClr>
                </a:solidFill>
                <a:latin typeface="Calibri" pitchFamily="34" charset="0"/>
              </a:rPr>
              <a:t>TIP:</a:t>
            </a:r>
            <a:r>
              <a:rPr lang="nl-NL" sz="1600" dirty="0">
                <a:solidFill>
                  <a:prstClr val="black">
                    <a:lumMod val="50000"/>
                    <a:lumOff val="50000"/>
                  </a:prstClr>
                </a:solidFill>
                <a:latin typeface="Calibri" pitchFamily="34" charset="0"/>
              </a:rPr>
              <a:t> voer deze controle regelmatig uit om te zorgen dat de checks de juiste aanleiding hebben en gekoppeld zijn.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Dit kan je doen door dit rapport periodiek te laten mailen – </a:t>
            </a:r>
            <a:r>
              <a:rPr lang="nl-NL" sz="1600" dirty="0">
                <a:solidFill>
                  <a:prstClr val="black">
                    <a:lumMod val="50000"/>
                    <a:lumOff val="50000"/>
                  </a:prstClr>
                </a:solidFill>
                <a:latin typeface="Calibri" pitchFamily="34" charset="0"/>
                <a:hlinkClick r:id="rId12"/>
              </a:rPr>
              <a:t>link</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sp>
        <p:nvSpPr>
          <p:cNvPr id="4" name="Tijdelijke aanduiding voor voettekst 3">
            <a:extLst>
              <a:ext uri="{FF2B5EF4-FFF2-40B4-BE49-F238E27FC236}">
                <a16:creationId xmlns:a16="http://schemas.microsoft.com/office/drawing/2014/main" id="{4DDAE32E-B49C-B0B1-7A50-AA891C5149DD}"/>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36658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Polis opmaak</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859911373"/>
              </p:ext>
            </p:extLst>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9">
            <a:extLst>
              <a:ext uri="{FF2B5EF4-FFF2-40B4-BE49-F238E27FC236}">
                <a16:creationId xmlns:a16="http://schemas.microsoft.com/office/drawing/2014/main" id="{3601160C-9D02-016A-54DF-E6B0E8A0B1DF}"/>
              </a:ext>
            </a:extLst>
          </p:cNvPr>
          <p:cNvSpPr txBox="1">
            <a:spLocks noChangeArrowheads="1"/>
          </p:cNvSpPr>
          <p:nvPr/>
        </p:nvSpPr>
        <p:spPr bwMode="auto">
          <a:xfrm>
            <a:off x="1115616" y="1885082"/>
            <a:ext cx="756044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600" b="1" dirty="0">
                <a:solidFill>
                  <a:srgbClr val="00ACD4"/>
                </a:solidFill>
                <a:latin typeface="Calibri"/>
              </a:rPr>
              <a:t>Tips algemeen</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de opzeglijst om de voortgang vast te leggen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Zorg voor peer review voor een hogere first time right</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de indexatie functie in iDOS voor vermindering handmatige berekeningen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Zorg dat de polis in iDOS geprolongeerd wordt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hlinkClick r:id="rId8"/>
              </a:rPr>
              <a:t>link</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a:defRPr/>
            </a:pPr>
            <a:endParaRPr lang="nl-NL" sz="1600" dirty="0">
              <a:solidFill>
                <a:prstClr val="black">
                  <a:lumMod val="50000"/>
                  <a:lumOff val="50000"/>
                </a:prstClr>
              </a:solidFill>
              <a:latin typeface="Calibri" pitchFamily="34" charset="0"/>
            </a:endParaRPr>
          </a:p>
          <a:p>
            <a:pPr>
              <a:defRPr/>
            </a:pPr>
            <a:endParaRPr lang="nl-NL" sz="1600" dirty="0">
              <a:solidFill>
                <a:prstClr val="black">
                  <a:lumMod val="50000"/>
                  <a:lumOff val="50000"/>
                </a:prstClr>
              </a:solidFill>
              <a:latin typeface="Calibri" pitchFamily="34" charset="0"/>
            </a:endParaRPr>
          </a:p>
          <a:p>
            <a:pPr>
              <a:defRPr/>
            </a:pPr>
            <a:r>
              <a:rPr lang="nl-NL" sz="1600" b="1" dirty="0">
                <a:solidFill>
                  <a:srgbClr val="00ACD4"/>
                </a:solidFill>
                <a:latin typeface="Calibri"/>
              </a:rPr>
              <a:t>Acties makelaar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Controleer of de sanctiecheck afgerond is, indien er nog geen sanctiecheck is dan kan de polis nog niet naar e-ABS</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Controleer of de sanctiecheck de juiste aanleiding heeft (Polis)</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Leg het </a:t>
            </a:r>
            <a:r>
              <a:rPr lang="nl-NL" sz="1600" dirty="0" err="1">
                <a:solidFill>
                  <a:prstClr val="black">
                    <a:lumMod val="50000"/>
                    <a:lumOff val="50000"/>
                  </a:prstClr>
                </a:solidFill>
                <a:latin typeface="Calibri" pitchFamily="34" charset="0"/>
              </a:rPr>
              <a:t>onderzoeksID</a:t>
            </a:r>
            <a:r>
              <a:rPr lang="nl-NL" sz="1600" dirty="0">
                <a:solidFill>
                  <a:prstClr val="black">
                    <a:lumMod val="50000"/>
                    <a:lumOff val="50000"/>
                  </a:prstClr>
                </a:solidFill>
                <a:latin typeface="Calibri" pitchFamily="34" charset="0"/>
              </a:rPr>
              <a:t> vast in de backoffice</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Hiermee kan je via de </a:t>
            </a:r>
            <a:r>
              <a:rPr lang="nl-NL" sz="1600" dirty="0" err="1">
                <a:solidFill>
                  <a:prstClr val="black">
                    <a:lumMod val="50000"/>
                    <a:lumOff val="50000"/>
                  </a:prstClr>
                </a:solidFill>
                <a:latin typeface="Calibri" pitchFamily="34" charset="0"/>
              </a:rPr>
              <a:t>webservice</a:t>
            </a:r>
            <a:r>
              <a:rPr lang="nl-NL" sz="1600" dirty="0">
                <a:solidFill>
                  <a:prstClr val="black">
                    <a:lumMod val="50000"/>
                    <a:lumOff val="50000"/>
                  </a:prstClr>
                </a:solidFill>
                <a:latin typeface="Calibri" pitchFamily="34" charset="0"/>
              </a:rPr>
              <a:t> geautomatiseerd het onderzoek laten koppelen</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Het zorgt ook dat het handmatig koppelen sneller of eventueel in bulk kan</a:t>
            </a: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sp>
        <p:nvSpPr>
          <p:cNvPr id="4" name="Tijdelijke aanduiding voor voettekst 3">
            <a:extLst>
              <a:ext uri="{FF2B5EF4-FFF2-40B4-BE49-F238E27FC236}">
                <a16:creationId xmlns:a16="http://schemas.microsoft.com/office/drawing/2014/main" id="{BBD39C70-411D-FAE1-7DF9-3BBE988FCC50}"/>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396058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Polis aanlevering e-ABS</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3704616161"/>
              </p:ext>
            </p:extLst>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9">
            <a:extLst>
              <a:ext uri="{FF2B5EF4-FFF2-40B4-BE49-F238E27FC236}">
                <a16:creationId xmlns:a16="http://schemas.microsoft.com/office/drawing/2014/main" id="{43510A43-41F1-9C07-2D7B-8B30540D8506}"/>
              </a:ext>
            </a:extLst>
          </p:cNvPr>
          <p:cNvSpPr txBox="1">
            <a:spLocks noChangeArrowheads="1"/>
          </p:cNvSpPr>
          <p:nvPr/>
        </p:nvSpPr>
        <p:spPr bwMode="auto">
          <a:xfrm>
            <a:off x="1115616" y="1885082"/>
            <a:ext cx="7560444"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600" b="1" dirty="0">
                <a:solidFill>
                  <a:srgbClr val="00ACD4"/>
                </a:solidFill>
                <a:latin typeface="Calibri"/>
              </a:rPr>
              <a:t>Tips algemeen</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de opzeglijst om de voortgang vast te leggen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Zorg voor een controleproces op de technische aanleveringen door logs van de koppelingen goed te monitoren op eventuele fouten</a:t>
            </a: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a:defRPr/>
            </a:pPr>
            <a:r>
              <a:rPr lang="nl-NL" sz="1600" b="1" dirty="0">
                <a:solidFill>
                  <a:srgbClr val="00ACD4"/>
                </a:solidFill>
                <a:latin typeface="Calibri"/>
              </a:rPr>
              <a:t>Acties makelaar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Controleer of de sanctiecheck afgerond is, indien er nog geen sanctiecheck is dan kan de polis nog niet naar e-ABS</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Indien dit niet geautomatiseerd is, koppel de iDOS lijst aan de plaatsing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hlinkClick r:id="rId8"/>
              </a:rPr>
              <a:t>link</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Indien dit niet geautomatiseerd is, koppel de Sanctiecheck aan de plaatsing</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Algemene uitleg koppelen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9"/>
              </a:rPr>
              <a:t>link</a:t>
            </a:r>
            <a:endParaRPr lang="nl-NL" sz="1600" dirty="0">
              <a:solidFill>
                <a:prstClr val="black">
                  <a:lumMod val="50000"/>
                  <a:lumOff val="50000"/>
                </a:prstClr>
              </a:solidFill>
              <a:latin typeface="Calibri" pitchFamily="34" charset="0"/>
            </a:endParaRP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Via Sanctiepl@tform </a:t>
            </a:r>
            <a:r>
              <a:rPr lang="nl-NL" sz="1600" dirty="0">
                <a:solidFill>
                  <a:prstClr val="black">
                    <a:lumMod val="50000"/>
                    <a:lumOff val="50000"/>
                  </a:prstClr>
                </a:solidFill>
                <a:latin typeface="Calibri" pitchFamily="34" charset="0"/>
                <a:sym typeface="Wingdings" panose="05000000000000000000" pitchFamily="2" charset="2"/>
              </a:rPr>
              <a:t> </a:t>
            </a:r>
          </a:p>
          <a:p>
            <a:pPr marL="1200150" lvl="2"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Per polis </a:t>
            </a:r>
            <a:r>
              <a:rPr lang="nl-NL" sz="1600" dirty="0">
                <a:solidFill>
                  <a:prstClr val="black">
                    <a:lumMod val="50000"/>
                    <a:lumOff val="50000"/>
                  </a:prstClr>
                </a:solidFill>
                <a:latin typeface="Calibri" pitchFamily="34" charset="0"/>
                <a:sym typeface="Wingdings" panose="05000000000000000000" pitchFamily="2" charset="2"/>
                <a:hlinkClick r:id="rId10"/>
              </a:rPr>
              <a:t>link</a:t>
            </a:r>
            <a:r>
              <a:rPr lang="nl-NL" sz="1600" dirty="0">
                <a:solidFill>
                  <a:prstClr val="black">
                    <a:lumMod val="50000"/>
                    <a:lumOff val="50000"/>
                  </a:prstClr>
                </a:solidFill>
                <a:latin typeface="Calibri" pitchFamily="34" charset="0"/>
                <a:sym typeface="Wingdings" panose="05000000000000000000" pitchFamily="2" charset="2"/>
              </a:rPr>
              <a:t> </a:t>
            </a:r>
          </a:p>
          <a:p>
            <a:pPr marL="1200150" lvl="2"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Bulk </a:t>
            </a:r>
            <a:r>
              <a:rPr lang="nl-NL" sz="1600" dirty="0">
                <a:solidFill>
                  <a:prstClr val="black">
                    <a:lumMod val="50000"/>
                    <a:lumOff val="50000"/>
                  </a:prstClr>
                </a:solidFill>
                <a:latin typeface="Calibri" pitchFamily="34" charset="0"/>
                <a:sym typeface="Wingdings" panose="05000000000000000000" pitchFamily="2" charset="2"/>
                <a:hlinkClick r:id="rId11"/>
              </a:rPr>
              <a:t>link</a:t>
            </a:r>
            <a:r>
              <a:rPr lang="nl-NL" sz="1600" dirty="0">
                <a:solidFill>
                  <a:prstClr val="black">
                    <a:lumMod val="50000"/>
                    <a:lumOff val="50000"/>
                  </a:prstClr>
                </a:solidFill>
                <a:latin typeface="Calibri" pitchFamily="34" charset="0"/>
                <a:sym typeface="Wingdings" panose="05000000000000000000" pitchFamily="2" charset="2"/>
              </a:rPr>
              <a:t> </a:t>
            </a:r>
            <a:endParaRPr lang="nl-NL" sz="1600" dirty="0">
              <a:solidFill>
                <a:prstClr val="black">
                  <a:lumMod val="50000"/>
                  <a:lumOff val="50000"/>
                </a:prstClr>
              </a:solidFill>
              <a:latin typeface="Calibri" pitchFamily="34" charset="0"/>
            </a:endParaRP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Via e-ABS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12"/>
              </a:rPr>
              <a:t>link</a:t>
            </a:r>
            <a:endParaRPr lang="nl-NL" sz="1600" dirty="0">
              <a:solidFill>
                <a:prstClr val="black">
                  <a:lumMod val="50000"/>
                  <a:lumOff val="50000"/>
                </a:prstClr>
              </a:solidFill>
              <a:latin typeface="Calibri" pitchFamily="34" charset="0"/>
              <a:sym typeface="Wingdings" panose="05000000000000000000" pitchFamily="2" charset="2"/>
            </a:endParaRPr>
          </a:p>
          <a:p>
            <a:pPr>
              <a:defRPr/>
            </a:pP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sp>
        <p:nvSpPr>
          <p:cNvPr id="4" name="Tijdelijke aanduiding voor voettekst 3">
            <a:extLst>
              <a:ext uri="{FF2B5EF4-FFF2-40B4-BE49-F238E27FC236}">
                <a16:creationId xmlns:a16="http://schemas.microsoft.com/office/drawing/2014/main" id="{0FAF3CF0-3885-B9EF-96A6-ECC2353918E6}"/>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352369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Accorderen</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extLst>
              <p:ext uri="{D42A27DB-BD31-4B8C-83A1-F6EECF244321}">
                <p14:modId xmlns:p14="http://schemas.microsoft.com/office/powerpoint/2010/main" val="2092348659"/>
              </p:ext>
            </p:extLst>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9">
            <a:extLst>
              <a:ext uri="{FF2B5EF4-FFF2-40B4-BE49-F238E27FC236}">
                <a16:creationId xmlns:a16="http://schemas.microsoft.com/office/drawing/2014/main" id="{49AC8872-BAFF-2B66-D71A-5C02FF04A693}"/>
              </a:ext>
            </a:extLst>
          </p:cNvPr>
          <p:cNvSpPr txBox="1">
            <a:spLocks noChangeArrowheads="1"/>
          </p:cNvSpPr>
          <p:nvPr/>
        </p:nvSpPr>
        <p:spPr bwMode="auto">
          <a:xfrm>
            <a:off x="1115616" y="1885082"/>
            <a:ext cx="756044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600" b="1" dirty="0">
                <a:solidFill>
                  <a:srgbClr val="00ACD4"/>
                </a:solidFill>
                <a:latin typeface="Calibri"/>
              </a:rPr>
              <a:t>Tips algemeen</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de opzeglijst om de voortgang vast te leggen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het rapport openstaande akkoorden om voortgang te volgen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8"/>
              </a:rPr>
              <a:t>link</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Gebruik het rapport reactietijden om de performance te meten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9"/>
              </a:rPr>
              <a:t>link</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a:defRPr/>
            </a:pPr>
            <a:r>
              <a:rPr lang="nl-NL" sz="1600" b="1" dirty="0">
                <a:solidFill>
                  <a:srgbClr val="00ACD4"/>
                </a:solidFill>
                <a:latin typeface="Calibri"/>
              </a:rPr>
              <a:t>Acties verzekeraar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Controleer of de sanctiecheck gekoppeld is, dit is direct zichtbaar in het </a:t>
            </a:r>
            <a:r>
              <a:rPr lang="nl-NL" sz="1600" dirty="0">
                <a:solidFill>
                  <a:prstClr val="black">
                    <a:lumMod val="50000"/>
                    <a:lumOff val="50000"/>
                  </a:prstClr>
                </a:solidFill>
                <a:latin typeface="Calibri" pitchFamily="34" charset="0"/>
                <a:hlinkClick r:id="rId10"/>
              </a:rPr>
              <a:t>accorderen </a:t>
            </a:r>
            <a:r>
              <a:rPr lang="nl-NL" sz="1600" dirty="0" err="1">
                <a:solidFill>
                  <a:prstClr val="black">
                    <a:lumMod val="50000"/>
                    <a:lumOff val="50000"/>
                  </a:prstClr>
                </a:solidFill>
                <a:latin typeface="Calibri" pitchFamily="34" charset="0"/>
                <a:hlinkClick r:id="rId10"/>
              </a:rPr>
              <a:t>polisversie</a:t>
            </a:r>
            <a:r>
              <a:rPr lang="nl-NL" sz="1600" dirty="0">
                <a:solidFill>
                  <a:prstClr val="black">
                    <a:lumMod val="50000"/>
                    <a:lumOff val="50000"/>
                  </a:prstClr>
                </a:solidFill>
                <a:latin typeface="Calibri" pitchFamily="34" charset="0"/>
                <a:hlinkClick r:id="rId10"/>
              </a:rPr>
              <a:t> scherm</a:t>
            </a: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Controle van de sanctiecheck:</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Juiste aanleiding (Polis, geen Relatie)</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Controleer (indien aanwezig) het UBO formulier</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Controleer of de startvragen en de transactiecontrole juist beantwoord is (binnen/buiten de EER, link met sanctieland)</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Indien correct, neem het onderzoek over. Indien niet akkoord, wijs het onderzoek af.</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Indien Polis en Sanctiecheck akkoord zijn  accorderen.</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Bij vragen  reageren</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Fout  afwijzen met juiste afwijsreden</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sym typeface="Wingdings" panose="05000000000000000000" pitchFamily="2" charset="2"/>
              </a:rPr>
              <a:t>Omtrent het afwijsproces en daarna kunnen volgen zijn diverse verbeteringen doorgevoerd</a:t>
            </a:r>
          </a:p>
          <a:p>
            <a:pPr>
              <a:defRPr/>
            </a:pP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spTree>
    <p:extLst>
      <p:ext uri="{BB962C8B-B14F-4D97-AF65-F5344CB8AC3E}">
        <p14:creationId xmlns:p14="http://schemas.microsoft.com/office/powerpoint/2010/main" val="1046263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Accorderen</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9">
            <a:extLst>
              <a:ext uri="{FF2B5EF4-FFF2-40B4-BE49-F238E27FC236}">
                <a16:creationId xmlns:a16="http://schemas.microsoft.com/office/drawing/2014/main" id="{49AC8872-BAFF-2B66-D71A-5C02FF04A693}"/>
              </a:ext>
            </a:extLst>
          </p:cNvPr>
          <p:cNvSpPr txBox="1">
            <a:spLocks noChangeArrowheads="1"/>
          </p:cNvSpPr>
          <p:nvPr/>
        </p:nvSpPr>
        <p:spPr bwMode="auto">
          <a:xfrm>
            <a:off x="1115616" y="1885082"/>
            <a:ext cx="756044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400" b="1" dirty="0">
                <a:solidFill>
                  <a:srgbClr val="00ACD4"/>
                </a:solidFill>
                <a:latin typeface="Calibri"/>
              </a:rPr>
              <a:t>Status afwijzingen</a:t>
            </a: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Nadat een verzekeraar een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heeft afgewezen, krijgt de 'Beoordeel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taak de status 'Afgewezen'. </a:t>
            </a:r>
          </a:p>
          <a:p>
            <a:pPr marL="285750" indent="-285750">
              <a:buFont typeface="Arial" panose="020B0604020202020204" pitchFamily="34" charset="0"/>
              <a:buChar char="•"/>
              <a:defRPr/>
            </a:pPr>
            <a:endParaRPr lang="nl-NL" sz="14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Kenmerken van taken met</a:t>
            </a:r>
            <a:r>
              <a:rPr lang="nl-NL" sz="1600" dirty="0">
                <a:solidFill>
                  <a:prstClr val="black">
                    <a:lumMod val="50000"/>
                    <a:lumOff val="50000"/>
                  </a:prstClr>
                </a:solidFill>
                <a:latin typeface="Calibri" pitchFamily="34" charset="0"/>
              </a:rPr>
              <a:t> </a:t>
            </a:r>
            <a:r>
              <a:rPr lang="nl-NL" sz="1400" dirty="0">
                <a:solidFill>
                  <a:prstClr val="black">
                    <a:lumMod val="50000"/>
                    <a:lumOff val="50000"/>
                  </a:prstClr>
                </a:solidFill>
                <a:latin typeface="Calibri" pitchFamily="34" charset="0"/>
              </a:rPr>
              <a:t>deze status:</a:t>
            </a:r>
          </a:p>
          <a:p>
            <a:pPr marL="742950" lvl="1" indent="-285750">
              <a:buFont typeface="Arial" panose="020B0604020202020204" pitchFamily="34" charset="0"/>
              <a:buChar char="•"/>
              <a:defRPr/>
            </a:pPr>
            <a:r>
              <a:rPr lang="nl-NL" sz="1400" dirty="0">
                <a:solidFill>
                  <a:prstClr val="black">
                    <a:lumMod val="50000"/>
                    <a:lumOff val="50000"/>
                  </a:prstClr>
                </a:solidFill>
                <a:latin typeface="Calibri" pitchFamily="34" charset="0"/>
              </a:rPr>
              <a:t>Er kan in het taken/meldingen scherm gezocht of gefilterd worden op deze status.</a:t>
            </a:r>
          </a:p>
          <a:p>
            <a:pPr marL="742950" lvl="1" indent="-285750">
              <a:buFont typeface="Arial" panose="020B0604020202020204" pitchFamily="34" charset="0"/>
              <a:buChar char="•"/>
              <a:defRPr/>
            </a:pPr>
            <a:r>
              <a:rPr lang="nl-NL" sz="1400" dirty="0">
                <a:solidFill>
                  <a:prstClr val="black">
                    <a:lumMod val="50000"/>
                    <a:lumOff val="50000"/>
                  </a:prstClr>
                </a:solidFill>
                <a:latin typeface="Calibri" pitchFamily="34" charset="0"/>
              </a:rPr>
              <a:t>Taken met deze status worden getoond met de standaard filter 'Open'.</a:t>
            </a:r>
          </a:p>
          <a:p>
            <a:pPr marL="742950" lvl="1" indent="-285750">
              <a:buFont typeface="Arial" panose="020B0604020202020204" pitchFamily="34" charset="0"/>
              <a:buChar char="•"/>
              <a:defRPr/>
            </a:pPr>
            <a:r>
              <a:rPr lang="nl-NL" sz="1400" dirty="0">
                <a:solidFill>
                  <a:prstClr val="black">
                    <a:lumMod val="50000"/>
                    <a:lumOff val="50000"/>
                  </a:prstClr>
                </a:solidFill>
                <a:latin typeface="Calibri" pitchFamily="34" charset="0"/>
              </a:rPr>
              <a:t>Taken met deze status zijn in het overzicht met open taken en meldingen herkenbaar aan:</a:t>
            </a:r>
          </a:p>
          <a:p>
            <a:pPr marL="1200150" lvl="2" indent="-285750">
              <a:buFont typeface="Arial" panose="020B0604020202020204" pitchFamily="34" charset="0"/>
              <a:buChar char="•"/>
              <a:defRPr/>
            </a:pPr>
            <a:r>
              <a:rPr lang="nl-NL" sz="1400" dirty="0">
                <a:solidFill>
                  <a:prstClr val="black">
                    <a:lumMod val="50000"/>
                    <a:lumOff val="50000"/>
                  </a:prstClr>
                </a:solidFill>
                <a:latin typeface="Calibri" pitchFamily="34" charset="0"/>
              </a:rPr>
              <a:t>icoontje afgehandelde taak (     ),</a:t>
            </a:r>
          </a:p>
          <a:p>
            <a:pPr marL="1200150" lvl="2" indent="-285750">
              <a:buFont typeface="Arial" panose="020B0604020202020204" pitchFamily="34" charset="0"/>
              <a:buChar char="•"/>
              <a:defRPr/>
            </a:pPr>
            <a:r>
              <a:rPr lang="nl-NL" sz="1400" dirty="0">
                <a:solidFill>
                  <a:prstClr val="black">
                    <a:lumMod val="50000"/>
                    <a:lumOff val="50000"/>
                  </a:prstClr>
                </a:solidFill>
                <a:latin typeface="Calibri" pitchFamily="34" charset="0"/>
              </a:rPr>
              <a:t>achter het icoontje afgehandelde taak staat  ,</a:t>
            </a:r>
          </a:p>
          <a:p>
            <a:pPr marL="1200150" lvl="2" indent="-285750">
              <a:buFont typeface="Arial" panose="020B0604020202020204" pitchFamily="34" charset="0"/>
              <a:buChar char="•"/>
              <a:defRPr/>
            </a:pPr>
            <a:r>
              <a:rPr lang="nl-NL" sz="1400" dirty="0">
                <a:solidFill>
                  <a:prstClr val="black">
                    <a:lumMod val="50000"/>
                    <a:lumOff val="50000"/>
                  </a:prstClr>
                </a:solidFill>
                <a:latin typeface="Calibri" pitchFamily="34" charset="0"/>
              </a:rPr>
              <a:t>de deadlinedatum (voor beoordeling) is doorgehaald.</a:t>
            </a:r>
          </a:p>
          <a:p>
            <a:pPr marL="285750" indent="-285750">
              <a:buFont typeface="Arial" panose="020B0604020202020204" pitchFamily="34" charset="0"/>
              <a:buChar char="•"/>
              <a:defRPr/>
            </a:pPr>
            <a:endParaRPr lang="nl-NL" sz="14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De taak wordt verwijderd als de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of plaatsing wordt geannuleerd.</a:t>
            </a: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Als de eerder afgewezen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alsnog wordt geaccordeerd door de verzekeraar, krijgt de taak na het accorderen de status 'Afgehandeld'.</a:t>
            </a:r>
            <a:endParaRPr lang="nl-NL" sz="14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400" dirty="0">
              <a:solidFill>
                <a:prstClr val="black">
                  <a:lumMod val="50000"/>
                  <a:lumOff val="50000"/>
                </a:prstClr>
              </a:solidFill>
              <a:latin typeface="Calibri" pitchFamily="34" charset="0"/>
            </a:endParaRPr>
          </a:p>
          <a:p>
            <a:pPr marL="0" indent="0">
              <a:buNone/>
              <a:defRPr/>
            </a:pPr>
            <a:endParaRPr lang="nl-NL" sz="1400" dirty="0">
              <a:solidFill>
                <a:srgbClr val="003399"/>
              </a:solidFill>
              <a:latin typeface="+mn-lt"/>
              <a:ea typeface="ＭＳ Ｐゴシック" pitchFamily="34" charset="-128"/>
            </a:endParaRPr>
          </a:p>
        </p:txBody>
      </p:sp>
      <p:pic>
        <p:nvPicPr>
          <p:cNvPr id="2054" name="Picture 6">
            <a:extLst>
              <a:ext uri="{FF2B5EF4-FFF2-40B4-BE49-F238E27FC236}">
                <a16:creationId xmlns:a16="http://schemas.microsoft.com/office/drawing/2014/main" id="{F90A7267-7680-E3F8-E7BB-CB3B9DA3DE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4050" y="3672031"/>
            <a:ext cx="190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043AFC5-D3B2-01D9-ADAD-567D3CAE34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1390" y="3910359"/>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D016A921-0A6E-C6DA-4F68-1494B5568FB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66281"/>
          <a:stretch/>
        </p:blipFill>
        <p:spPr bwMode="auto">
          <a:xfrm>
            <a:off x="323528" y="5919083"/>
            <a:ext cx="5940152" cy="68712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DB1DE9E2-7D77-5C87-6592-F36152238197}"/>
              </a:ext>
            </a:extLst>
          </p:cNvPr>
          <p:cNvPicPr>
            <a:picLocks noChangeAspect="1"/>
          </p:cNvPicPr>
          <p:nvPr/>
        </p:nvPicPr>
        <p:blipFill>
          <a:blip r:embed="rId11"/>
          <a:stretch>
            <a:fillRect/>
          </a:stretch>
        </p:blipFill>
        <p:spPr>
          <a:xfrm>
            <a:off x="5088217" y="5162206"/>
            <a:ext cx="3528392" cy="1291130"/>
          </a:xfrm>
          <a:prstGeom prst="rect">
            <a:avLst/>
          </a:prstGeom>
        </p:spPr>
      </p:pic>
    </p:spTree>
    <p:extLst>
      <p:ext uri="{BB962C8B-B14F-4D97-AF65-F5344CB8AC3E}">
        <p14:creationId xmlns:p14="http://schemas.microsoft.com/office/powerpoint/2010/main" val="103636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Accorderen</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9">
            <a:extLst>
              <a:ext uri="{FF2B5EF4-FFF2-40B4-BE49-F238E27FC236}">
                <a16:creationId xmlns:a16="http://schemas.microsoft.com/office/drawing/2014/main" id="{49AC8872-BAFF-2B66-D71A-5C02FF04A693}"/>
              </a:ext>
            </a:extLst>
          </p:cNvPr>
          <p:cNvSpPr txBox="1">
            <a:spLocks noChangeArrowheads="1"/>
          </p:cNvSpPr>
          <p:nvPr/>
        </p:nvSpPr>
        <p:spPr bwMode="auto">
          <a:xfrm>
            <a:off x="1115616" y="1885082"/>
            <a:ext cx="7560444"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400" b="1" dirty="0">
                <a:solidFill>
                  <a:srgbClr val="00ACD4"/>
                </a:solidFill>
                <a:latin typeface="Calibri"/>
              </a:rPr>
              <a:t>Status afwijzingen </a:t>
            </a:r>
            <a:r>
              <a:rPr lang="nl-NL" sz="1400" b="1" dirty="0" err="1">
                <a:solidFill>
                  <a:srgbClr val="00ACD4"/>
                </a:solidFill>
                <a:latin typeface="Calibri"/>
              </a:rPr>
              <a:t>ivm</a:t>
            </a:r>
            <a:r>
              <a:rPr lang="nl-NL" sz="1400" b="1" dirty="0">
                <a:solidFill>
                  <a:srgbClr val="00ACD4"/>
                </a:solidFill>
                <a:latin typeface="Calibri"/>
              </a:rPr>
              <a:t> sanctiecheck</a:t>
            </a: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Wanneer de polis correct is maar de sanctiecheck onjuist of ontbreekt is het niet nodig een nieuwe polis aan te leveren maar wil de verzekeraar een signaal dat de check toegevoegd is</a:t>
            </a: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Dit was één vaste melding (</a:t>
            </a:r>
            <a:r>
              <a:rPr lang="nl-NL" sz="1400" dirty="0" err="1">
                <a:solidFill>
                  <a:prstClr val="black">
                    <a:lumMod val="50000"/>
                    <a:lumOff val="50000"/>
                  </a:prstClr>
                </a:solidFill>
                <a:latin typeface="Calibri" pitchFamily="34" charset="0"/>
              </a:rPr>
              <a:t>compliancy</a:t>
            </a:r>
            <a:r>
              <a:rPr lang="nl-NL" sz="1400" dirty="0">
                <a:solidFill>
                  <a:prstClr val="black">
                    <a:lumMod val="50000"/>
                    <a:lumOff val="50000"/>
                  </a:prstClr>
                </a:solidFill>
                <a:latin typeface="Calibri" pitchFamily="34" charset="0"/>
              </a:rPr>
              <a:t> controle toegevoegd + status onderzoek)</a:t>
            </a:r>
          </a:p>
          <a:p>
            <a:pPr marL="285750" indent="-285750">
              <a:buFont typeface="Arial" panose="020B0604020202020204" pitchFamily="34" charset="0"/>
              <a:buChar char="•"/>
              <a:defRPr/>
            </a:pPr>
            <a:r>
              <a:rPr lang="nl-NL" sz="1400" dirty="0">
                <a:solidFill>
                  <a:prstClr val="black">
                    <a:lumMod val="50000"/>
                    <a:lumOff val="50000"/>
                  </a:prstClr>
                </a:solidFill>
                <a:latin typeface="Calibri" pitchFamily="34" charset="0"/>
              </a:rPr>
              <a:t>Dit is op verzoek uitgebreid naar een combi van status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a:t>
            </a:r>
            <a:r>
              <a:rPr lang="nl-NL" sz="1400" dirty="0" err="1">
                <a:solidFill>
                  <a:prstClr val="black">
                    <a:lumMod val="50000"/>
                    <a:lumOff val="50000"/>
                  </a:prstClr>
                </a:solidFill>
                <a:latin typeface="Calibri" pitchFamily="34" charset="0"/>
              </a:rPr>
              <a:t>icm</a:t>
            </a:r>
            <a:r>
              <a:rPr lang="nl-NL" sz="1400" dirty="0">
                <a:solidFill>
                  <a:prstClr val="black">
                    <a:lumMod val="50000"/>
                    <a:lumOff val="50000"/>
                  </a:prstClr>
                </a:solidFill>
                <a:latin typeface="Calibri" pitchFamily="34" charset="0"/>
              </a:rPr>
              <a:t> status onderzoek. Deze meldingen kunnen individueel aan of uitgezet worden.</a:t>
            </a:r>
          </a:p>
          <a:p>
            <a:pPr marL="742950" lvl="1" indent="-285750">
              <a:buFont typeface="Arial" panose="020B0604020202020204" pitchFamily="34" charset="0"/>
              <a:buChar char="•"/>
              <a:defRPr/>
            </a:pPr>
            <a:r>
              <a:rPr lang="nl-NL" sz="1400" dirty="0">
                <a:solidFill>
                  <a:prstClr val="black">
                    <a:lumMod val="50000"/>
                    <a:lumOff val="50000"/>
                  </a:prstClr>
                </a:solidFill>
                <a:latin typeface="Calibri" pitchFamily="34" charset="0"/>
              </a:rPr>
              <a:t>Dit kan je zelf als gebruiker, of de administrator kan dit collectief voor alle gebruikers inrichten.</a:t>
            </a:r>
            <a:br>
              <a:rPr lang="nl-NL" sz="1400" dirty="0">
                <a:solidFill>
                  <a:prstClr val="black">
                    <a:lumMod val="50000"/>
                    <a:lumOff val="50000"/>
                  </a:prstClr>
                </a:solidFill>
                <a:latin typeface="Calibri" pitchFamily="34" charset="0"/>
              </a:rPr>
            </a:br>
            <a:endParaRPr lang="nl-NL" sz="1400" dirty="0">
              <a:solidFill>
                <a:prstClr val="black">
                  <a:lumMod val="50000"/>
                  <a:lumOff val="50000"/>
                </a:prstClr>
              </a:solidFill>
              <a:latin typeface="Calibri" pitchFamily="34" charset="0"/>
            </a:endParaRPr>
          </a:p>
          <a:p>
            <a:pPr marL="342900" indent="-342900">
              <a:buFont typeface="+mj-lt"/>
              <a:buAutoNum type="arabicPeriod"/>
              <a:defRPr/>
            </a:pPr>
            <a:r>
              <a:rPr lang="nl-NL" sz="1400" dirty="0" err="1">
                <a:solidFill>
                  <a:prstClr val="black">
                    <a:lumMod val="50000"/>
                    <a:lumOff val="50000"/>
                  </a:prstClr>
                </a:solidFill>
                <a:latin typeface="Calibri" pitchFamily="34" charset="0"/>
              </a:rPr>
              <a:t>Compliancy</a:t>
            </a:r>
            <a:r>
              <a:rPr lang="nl-NL" sz="1400" dirty="0">
                <a:solidFill>
                  <a:prstClr val="black">
                    <a:lumMod val="50000"/>
                    <a:lumOff val="50000"/>
                  </a:prstClr>
                </a:solidFill>
                <a:latin typeface="Calibri" pitchFamily="34" charset="0"/>
              </a:rPr>
              <a:t> controle toegevoegd op </a:t>
            </a:r>
            <a:r>
              <a:rPr lang="nl-NL" sz="1400" dirty="0" err="1">
                <a:solidFill>
                  <a:prstClr val="black">
                    <a:lumMod val="50000"/>
                    <a:lumOff val="50000"/>
                  </a:prstClr>
                </a:solidFill>
                <a:latin typeface="Calibri" pitchFamily="34" charset="0"/>
              </a:rPr>
              <a:t>polisdossier</a:t>
            </a:r>
            <a:r>
              <a:rPr lang="nl-NL" sz="1400" dirty="0">
                <a:solidFill>
                  <a:prstClr val="black">
                    <a:lumMod val="50000"/>
                    <a:lumOff val="50000"/>
                  </a:prstClr>
                </a:solidFill>
                <a:latin typeface="Calibri" pitchFamily="34" charset="0"/>
              </a:rPr>
              <a:t> (TDD afgerond-</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te beoordelen)</a:t>
            </a:r>
          </a:p>
          <a:p>
            <a:pPr marL="342900" indent="-342900">
              <a:buFont typeface="+mj-lt"/>
              <a:buAutoNum type="arabicPeriod"/>
              <a:defRPr/>
            </a:pPr>
            <a:r>
              <a:rPr lang="nl-NL" sz="1400" dirty="0" err="1">
                <a:solidFill>
                  <a:prstClr val="black">
                    <a:lumMod val="50000"/>
                    <a:lumOff val="50000"/>
                  </a:prstClr>
                </a:solidFill>
                <a:highlight>
                  <a:srgbClr val="FFFF00"/>
                </a:highlight>
                <a:latin typeface="Calibri" pitchFamily="34" charset="0"/>
              </a:rPr>
              <a:t>Compliancy</a:t>
            </a:r>
            <a:r>
              <a:rPr lang="nl-NL" sz="1400" dirty="0">
                <a:solidFill>
                  <a:prstClr val="black">
                    <a:lumMod val="50000"/>
                    <a:lumOff val="50000"/>
                  </a:prstClr>
                </a:solidFill>
                <a:highlight>
                  <a:srgbClr val="FFFF00"/>
                </a:highlight>
                <a:latin typeface="Calibri" pitchFamily="34" charset="0"/>
              </a:rPr>
              <a:t> controle toegevoegd op </a:t>
            </a:r>
            <a:r>
              <a:rPr lang="nl-NL" sz="1400" dirty="0" err="1">
                <a:solidFill>
                  <a:prstClr val="black">
                    <a:lumMod val="50000"/>
                    <a:lumOff val="50000"/>
                  </a:prstClr>
                </a:solidFill>
                <a:highlight>
                  <a:srgbClr val="FFFF00"/>
                </a:highlight>
                <a:latin typeface="Calibri" pitchFamily="34" charset="0"/>
              </a:rPr>
              <a:t>polisdossier</a:t>
            </a:r>
            <a:r>
              <a:rPr lang="nl-NL" sz="1400" dirty="0">
                <a:solidFill>
                  <a:prstClr val="black">
                    <a:lumMod val="50000"/>
                    <a:lumOff val="50000"/>
                  </a:prstClr>
                </a:solidFill>
                <a:highlight>
                  <a:srgbClr val="FFFF00"/>
                </a:highlight>
                <a:latin typeface="Calibri" pitchFamily="34" charset="0"/>
              </a:rPr>
              <a:t> (TDD afgerond-</a:t>
            </a:r>
            <a:r>
              <a:rPr lang="nl-NL" sz="1400" dirty="0" err="1">
                <a:solidFill>
                  <a:prstClr val="black">
                    <a:lumMod val="50000"/>
                    <a:lumOff val="50000"/>
                  </a:prstClr>
                </a:solidFill>
                <a:highlight>
                  <a:srgbClr val="FFFF00"/>
                </a:highlight>
                <a:latin typeface="Calibri" pitchFamily="34" charset="0"/>
              </a:rPr>
              <a:t>polisversie</a:t>
            </a:r>
            <a:r>
              <a:rPr lang="nl-NL" sz="1400" dirty="0">
                <a:solidFill>
                  <a:prstClr val="black">
                    <a:lumMod val="50000"/>
                    <a:lumOff val="50000"/>
                  </a:prstClr>
                </a:solidFill>
                <a:highlight>
                  <a:srgbClr val="FFFF00"/>
                </a:highlight>
                <a:latin typeface="Calibri" pitchFamily="34" charset="0"/>
              </a:rPr>
              <a:t> afgewezen)</a:t>
            </a:r>
          </a:p>
          <a:p>
            <a:pPr marL="342900" indent="-342900">
              <a:buFont typeface="+mj-lt"/>
              <a:buAutoNum type="arabicPeriod"/>
              <a:defRPr/>
            </a:pPr>
            <a:r>
              <a:rPr lang="nl-NL" sz="1400" dirty="0" err="1">
                <a:solidFill>
                  <a:prstClr val="black">
                    <a:lumMod val="50000"/>
                    <a:lumOff val="50000"/>
                  </a:prstClr>
                </a:solidFill>
                <a:latin typeface="Calibri" pitchFamily="34" charset="0"/>
              </a:rPr>
              <a:t>Compliancy</a:t>
            </a:r>
            <a:r>
              <a:rPr lang="nl-NL" sz="1400" dirty="0">
                <a:solidFill>
                  <a:prstClr val="black">
                    <a:lumMod val="50000"/>
                    <a:lumOff val="50000"/>
                  </a:prstClr>
                </a:solidFill>
                <a:latin typeface="Calibri" pitchFamily="34" charset="0"/>
              </a:rPr>
              <a:t> controle toegevoegd op </a:t>
            </a:r>
            <a:r>
              <a:rPr lang="nl-NL" sz="1400" dirty="0" err="1">
                <a:solidFill>
                  <a:prstClr val="black">
                    <a:lumMod val="50000"/>
                    <a:lumOff val="50000"/>
                  </a:prstClr>
                </a:solidFill>
                <a:latin typeface="Calibri" pitchFamily="34" charset="0"/>
              </a:rPr>
              <a:t>polisdossier</a:t>
            </a:r>
            <a:r>
              <a:rPr lang="nl-NL" sz="1400" dirty="0">
                <a:solidFill>
                  <a:prstClr val="black">
                    <a:lumMod val="50000"/>
                    <a:lumOff val="50000"/>
                  </a:prstClr>
                </a:solidFill>
                <a:latin typeface="Calibri" pitchFamily="34" charset="0"/>
              </a:rPr>
              <a:t> (TDD afgerond)</a:t>
            </a:r>
          </a:p>
          <a:p>
            <a:pPr>
              <a:defRPr/>
            </a:pPr>
            <a:r>
              <a:rPr lang="nl-NL" sz="1400" dirty="0">
                <a:solidFill>
                  <a:prstClr val="black">
                    <a:lumMod val="50000"/>
                    <a:lumOff val="50000"/>
                  </a:prstClr>
                </a:solidFill>
                <a:latin typeface="Calibri" pitchFamily="34" charset="0"/>
              </a:rPr>
              <a:t>	Deze melding wordt verstuurd als een afgerond TDD onderzoek is gekoppeld en situaties 	1 en 2 niet van toepassing zijn (verzekeraar heeft zelf al geaccordeerd, er is (nog) geen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aanwezig, </a:t>
            </a:r>
            <a:r>
              <a:rPr lang="nl-NL" sz="1400" dirty="0" err="1">
                <a:solidFill>
                  <a:prstClr val="black">
                    <a:lumMod val="50000"/>
                    <a:lumOff val="50000"/>
                  </a:prstClr>
                </a:solidFill>
                <a:latin typeface="Calibri" pitchFamily="34" charset="0"/>
              </a:rPr>
              <a:t>polisversie</a:t>
            </a:r>
            <a:r>
              <a:rPr lang="nl-NL" sz="1400" dirty="0">
                <a:solidFill>
                  <a:prstClr val="black">
                    <a:lumMod val="50000"/>
                    <a:lumOff val="50000"/>
                  </a:prstClr>
                </a:solidFill>
                <a:latin typeface="Calibri" pitchFamily="34" charset="0"/>
              </a:rPr>
              <a:t> heeft status Geaccordeerd of Geannuleerd).</a:t>
            </a:r>
            <a:br>
              <a:rPr lang="nl-NL" sz="1400" dirty="0">
                <a:solidFill>
                  <a:prstClr val="black">
                    <a:lumMod val="50000"/>
                    <a:lumOff val="50000"/>
                  </a:prstClr>
                </a:solidFill>
                <a:latin typeface="Calibri" pitchFamily="34" charset="0"/>
              </a:rPr>
            </a:br>
            <a:endParaRPr lang="nl-NL" sz="1400" dirty="0">
              <a:solidFill>
                <a:prstClr val="black">
                  <a:lumMod val="50000"/>
                  <a:lumOff val="50000"/>
                </a:prstClr>
              </a:solidFill>
              <a:latin typeface="Calibri" pitchFamily="34" charset="0"/>
            </a:endParaRPr>
          </a:p>
          <a:p>
            <a:pPr>
              <a:defRPr/>
            </a:pPr>
            <a:r>
              <a:rPr lang="nl-NL" sz="1400" dirty="0">
                <a:solidFill>
                  <a:prstClr val="black">
                    <a:lumMod val="50000"/>
                    <a:lumOff val="50000"/>
                  </a:prstClr>
                </a:solidFill>
                <a:latin typeface="Calibri" pitchFamily="34" charset="0"/>
              </a:rPr>
              <a:t>Deze meldingen zijn er ook voor TDD status lopend, en voor CDD (lopend en afgerond)</a:t>
            </a:r>
          </a:p>
        </p:txBody>
      </p:sp>
      <p:sp>
        <p:nvSpPr>
          <p:cNvPr id="2" name="Tijdelijke aanduiding voor voettekst 1">
            <a:extLst>
              <a:ext uri="{FF2B5EF4-FFF2-40B4-BE49-F238E27FC236}">
                <a16:creationId xmlns:a16="http://schemas.microsoft.com/office/drawing/2014/main" id="{EEF0FDD0-C4A6-6973-ACAB-F89B0A57CC75}"/>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91485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Accorderen</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EF770ED4-D17B-9A0D-329B-54D141886C68}"/>
              </a:ext>
            </a:extLst>
          </p:cNvPr>
          <p:cNvGraphicFramePr/>
          <p:nvPr/>
        </p:nvGraphicFramePr>
        <p:xfrm>
          <a:off x="5732840" y="404664"/>
          <a:ext cx="2727592" cy="1768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vak 9">
            <a:extLst>
              <a:ext uri="{FF2B5EF4-FFF2-40B4-BE49-F238E27FC236}">
                <a16:creationId xmlns:a16="http://schemas.microsoft.com/office/drawing/2014/main" id="{49AC8872-BAFF-2B66-D71A-5C02FF04A693}"/>
              </a:ext>
            </a:extLst>
          </p:cNvPr>
          <p:cNvSpPr txBox="1">
            <a:spLocks noChangeArrowheads="1"/>
          </p:cNvSpPr>
          <p:nvPr/>
        </p:nvSpPr>
        <p:spPr bwMode="auto">
          <a:xfrm>
            <a:off x="1115616" y="1885082"/>
            <a:ext cx="756044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nl-NL" sz="1600" b="1" dirty="0">
                <a:solidFill>
                  <a:srgbClr val="00ACD4"/>
                </a:solidFill>
                <a:latin typeface="Calibri"/>
              </a:rPr>
              <a:t>Acties makelaar</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Reageer snel op afwijzingen en reacties</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Controleer dagelijks of er plaatsingen zijn waar nog geen Sanctiecheck gekoppeld is via plaatsingen export</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Alle rapporten uit MIS kunnen periodiek verzonden worden door het gebruik van het filter </a:t>
            </a:r>
            <a:r>
              <a:rPr lang="nl-NL" sz="1600" dirty="0">
                <a:solidFill>
                  <a:prstClr val="black">
                    <a:lumMod val="50000"/>
                    <a:lumOff val="50000"/>
                  </a:prstClr>
                </a:solidFill>
                <a:latin typeface="Calibri" pitchFamily="34" charset="0"/>
                <a:sym typeface="Wingdings" panose="05000000000000000000" pitchFamily="2" charset="2"/>
              </a:rPr>
              <a:t> </a:t>
            </a:r>
            <a:r>
              <a:rPr lang="nl-NL" sz="1600" dirty="0">
                <a:solidFill>
                  <a:prstClr val="black">
                    <a:lumMod val="50000"/>
                    <a:lumOff val="50000"/>
                  </a:prstClr>
                </a:solidFill>
                <a:latin typeface="Calibri" pitchFamily="34" charset="0"/>
                <a:sym typeface="Wingdings" panose="05000000000000000000" pitchFamily="2" charset="2"/>
                <a:hlinkClick r:id="rId8"/>
              </a:rPr>
              <a:t>link</a:t>
            </a:r>
            <a:endParaRPr lang="nl-NL" sz="1600" dirty="0">
              <a:solidFill>
                <a:prstClr val="black">
                  <a:lumMod val="50000"/>
                  <a:lumOff val="50000"/>
                </a:prstClr>
              </a:solidFill>
              <a:latin typeface="Calibri" pitchFamily="34" charset="0"/>
            </a:endParaRP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Het datum filter wordt dan ook automatisch bijgewerkt met dezelfde periode</a:t>
            </a:r>
          </a:p>
          <a:p>
            <a:pPr lvl="1">
              <a:defRPr/>
            </a:pP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a:defRPr/>
            </a:pPr>
            <a:endParaRPr lang="nl-NL" sz="1600" dirty="0">
              <a:solidFill>
                <a:prstClr val="black">
                  <a:lumMod val="50000"/>
                  <a:lumOff val="50000"/>
                </a:prstClr>
              </a:solidFill>
              <a:latin typeface="Calibri" pitchFamily="34" charset="0"/>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sym typeface="Wingdings" panose="05000000000000000000" pitchFamily="2" charset="2"/>
            </a:endParaRPr>
          </a:p>
          <a:p>
            <a:pPr marL="285750" indent="-285750">
              <a:buFont typeface="Arial" panose="020B0604020202020204" pitchFamily="34" charset="0"/>
              <a:buChar char="•"/>
              <a:defRPr/>
            </a:pPr>
            <a:endParaRPr lang="nl-NL" sz="1600" dirty="0">
              <a:solidFill>
                <a:prstClr val="black">
                  <a:lumMod val="50000"/>
                  <a:lumOff val="50000"/>
                </a:prstClr>
              </a:solidFill>
              <a:latin typeface="Calibri" pitchFamily="34" charset="0"/>
            </a:endParaRPr>
          </a:p>
          <a:p>
            <a:pPr marL="0" indent="0">
              <a:buNone/>
              <a:defRPr/>
            </a:pPr>
            <a:endParaRPr lang="nl-NL" sz="1600" dirty="0">
              <a:solidFill>
                <a:srgbClr val="003399"/>
              </a:solidFill>
              <a:latin typeface="+mn-lt"/>
              <a:ea typeface="ＭＳ Ｐゴシック" pitchFamily="34" charset="-128"/>
            </a:endParaRPr>
          </a:p>
        </p:txBody>
      </p:sp>
      <p:grpSp>
        <p:nvGrpSpPr>
          <p:cNvPr id="12" name="Groep 11">
            <a:extLst>
              <a:ext uri="{FF2B5EF4-FFF2-40B4-BE49-F238E27FC236}">
                <a16:creationId xmlns:a16="http://schemas.microsoft.com/office/drawing/2014/main" id="{30569F8D-B051-0139-A3D7-37A6BFBF80F6}"/>
              </a:ext>
            </a:extLst>
          </p:cNvPr>
          <p:cNvGrpSpPr/>
          <p:nvPr/>
        </p:nvGrpSpPr>
        <p:grpSpPr>
          <a:xfrm>
            <a:off x="46038" y="3919588"/>
            <a:ext cx="9206482" cy="1393269"/>
            <a:chOff x="46038" y="3919588"/>
            <a:chExt cx="9206482" cy="1393269"/>
          </a:xfrm>
        </p:grpSpPr>
        <p:pic>
          <p:nvPicPr>
            <p:cNvPr id="4" name="Afbeelding 3">
              <a:extLst>
                <a:ext uri="{FF2B5EF4-FFF2-40B4-BE49-F238E27FC236}">
                  <a16:creationId xmlns:a16="http://schemas.microsoft.com/office/drawing/2014/main" id="{6D3A0D28-D7B0-4E4F-BDF5-51D79A1E6391}"/>
                </a:ext>
              </a:extLst>
            </p:cNvPr>
            <p:cNvPicPr>
              <a:picLocks noChangeAspect="1"/>
            </p:cNvPicPr>
            <p:nvPr/>
          </p:nvPicPr>
          <p:blipFill>
            <a:blip r:embed="rId9"/>
            <a:stretch>
              <a:fillRect/>
            </a:stretch>
          </p:blipFill>
          <p:spPr>
            <a:xfrm>
              <a:off x="46038" y="3919588"/>
              <a:ext cx="9144000" cy="1393269"/>
            </a:xfrm>
            <a:prstGeom prst="rect">
              <a:avLst/>
            </a:prstGeom>
          </p:spPr>
        </p:pic>
        <p:sp>
          <p:nvSpPr>
            <p:cNvPr id="6" name="Rechthoek 5">
              <a:extLst>
                <a:ext uri="{FF2B5EF4-FFF2-40B4-BE49-F238E27FC236}">
                  <a16:creationId xmlns:a16="http://schemas.microsoft.com/office/drawing/2014/main" id="{45DAF301-5F75-8860-5C75-008898955FB1}"/>
                </a:ext>
              </a:extLst>
            </p:cNvPr>
            <p:cNvSpPr/>
            <p:nvPr/>
          </p:nvSpPr>
          <p:spPr>
            <a:xfrm>
              <a:off x="7596336" y="3919588"/>
              <a:ext cx="1656184" cy="373508"/>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1DB1182E-F6EB-C9C0-8136-3B1B2BD0971C}"/>
                </a:ext>
              </a:extLst>
            </p:cNvPr>
            <p:cNvSpPr/>
            <p:nvPr/>
          </p:nvSpPr>
          <p:spPr>
            <a:xfrm>
              <a:off x="7596336" y="4779733"/>
              <a:ext cx="1268548" cy="251127"/>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 name="Afbeelding 9">
            <a:extLst>
              <a:ext uri="{FF2B5EF4-FFF2-40B4-BE49-F238E27FC236}">
                <a16:creationId xmlns:a16="http://schemas.microsoft.com/office/drawing/2014/main" id="{F6C9980C-F7C0-193E-8E5E-5A68C8BA6C9F}"/>
              </a:ext>
            </a:extLst>
          </p:cNvPr>
          <p:cNvPicPr>
            <a:picLocks noChangeAspect="1"/>
          </p:cNvPicPr>
          <p:nvPr/>
        </p:nvPicPr>
        <p:blipFill>
          <a:blip r:embed="rId10"/>
          <a:stretch>
            <a:fillRect/>
          </a:stretch>
        </p:blipFill>
        <p:spPr>
          <a:xfrm>
            <a:off x="159423" y="3762849"/>
            <a:ext cx="3249882" cy="2830883"/>
          </a:xfrm>
          <a:prstGeom prst="rect">
            <a:avLst/>
          </a:prstGeom>
        </p:spPr>
      </p:pic>
      <p:sp>
        <p:nvSpPr>
          <p:cNvPr id="2" name="Tijdelijke aanduiding voor voettekst 1">
            <a:extLst>
              <a:ext uri="{FF2B5EF4-FFF2-40B4-BE49-F238E27FC236}">
                <a16:creationId xmlns:a16="http://schemas.microsoft.com/office/drawing/2014/main" id="{1CF8A57A-AE22-57AD-5A2D-A15CC59F8E9E}"/>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38309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a:xfrm>
            <a:off x="685800" y="561975"/>
            <a:ext cx="7772400" cy="1470025"/>
          </a:xfrm>
        </p:spPr>
        <p:txBody>
          <a:bodyPr/>
          <a:lstStyle/>
          <a:p>
            <a:pPr eaLnBrk="1" hangingPunct="1"/>
            <a:r>
              <a:rPr lang="nl-NL" altLang="nl-NL" b="1" dirty="0">
                <a:solidFill>
                  <a:srgbClr val="00448C"/>
                </a:solidFill>
                <a:latin typeface="+mn-lt"/>
              </a:rPr>
              <a:t>Agenda</a:t>
            </a:r>
          </a:p>
        </p:txBody>
      </p:sp>
      <p:sp>
        <p:nvSpPr>
          <p:cNvPr id="6147" name="Ondertitel 2"/>
          <p:cNvSpPr>
            <a:spLocks noGrp="1"/>
          </p:cNvSpPr>
          <p:nvPr>
            <p:ph type="subTitle" idx="1"/>
          </p:nvPr>
        </p:nvSpPr>
        <p:spPr>
          <a:xfrm>
            <a:off x="1371600" y="2032000"/>
            <a:ext cx="6400800" cy="3989288"/>
          </a:xfrm>
        </p:spPr>
        <p:txBody>
          <a:bodyPr/>
          <a:lstStyle/>
          <a:p>
            <a:pPr marL="342900" indent="-342900" algn="l">
              <a:buFont typeface="Arial" panose="020B0604020202020204" pitchFamily="34" charset="0"/>
              <a:buChar char="•"/>
            </a:pPr>
            <a:r>
              <a:rPr lang="nl-NL" altLang="nl-NL" sz="2000" dirty="0">
                <a:solidFill>
                  <a:srgbClr val="898989"/>
                </a:solidFill>
              </a:rPr>
              <a:t>Sanctiewetprotocol afspraken</a:t>
            </a:r>
          </a:p>
          <a:p>
            <a:pPr marL="342900" indent="-342900" algn="l">
              <a:buFont typeface="Arial" panose="020B0604020202020204" pitchFamily="34" charset="0"/>
              <a:buChar char="•"/>
            </a:pPr>
            <a:r>
              <a:rPr lang="nl-NL" altLang="nl-NL" sz="2000" dirty="0">
                <a:solidFill>
                  <a:srgbClr val="898989"/>
                </a:solidFill>
              </a:rPr>
              <a:t>Proces nieuwe polis</a:t>
            </a:r>
          </a:p>
          <a:p>
            <a:pPr marL="342900" indent="-342900" algn="l">
              <a:buFont typeface="Arial" panose="020B0604020202020204" pitchFamily="34" charset="0"/>
              <a:buChar char="•"/>
            </a:pPr>
            <a:r>
              <a:rPr lang="nl-NL" altLang="nl-NL" sz="2000" dirty="0">
                <a:solidFill>
                  <a:srgbClr val="898989"/>
                </a:solidFill>
              </a:rPr>
              <a:t>Controleprocessen e-ABS</a:t>
            </a:r>
          </a:p>
          <a:p>
            <a:pPr marL="342900" indent="-342900" algn="l">
              <a:buFont typeface="Arial" panose="020B0604020202020204" pitchFamily="34" charset="0"/>
              <a:buChar char="•"/>
            </a:pPr>
            <a:r>
              <a:rPr lang="nl-NL" altLang="nl-NL" sz="2000" dirty="0">
                <a:solidFill>
                  <a:srgbClr val="898989"/>
                </a:solidFill>
              </a:rPr>
              <a:t>Controleprocessen </a:t>
            </a:r>
            <a:r>
              <a:rPr lang="nl-NL" altLang="nl-NL" sz="2000" dirty="0" err="1">
                <a:solidFill>
                  <a:srgbClr val="898989"/>
                </a:solidFill>
              </a:rPr>
              <a:t>Sanctiepl@tform</a:t>
            </a:r>
            <a:endParaRPr lang="nl-NL" altLang="nl-NL" sz="2000" dirty="0">
              <a:solidFill>
                <a:srgbClr val="898989"/>
              </a:solidFill>
            </a:endParaRPr>
          </a:p>
          <a:p>
            <a:pPr marL="342900" indent="-342900" algn="l">
              <a:buFont typeface="Arial" panose="020B0604020202020204" pitchFamily="34" charset="0"/>
              <a:buChar char="•"/>
            </a:pPr>
            <a:r>
              <a:rPr lang="nl-NL" altLang="nl-NL" sz="2000" dirty="0">
                <a:solidFill>
                  <a:srgbClr val="898989"/>
                </a:solidFill>
              </a:rPr>
              <a:t>Uitleg sanctiewet </a:t>
            </a:r>
          </a:p>
          <a:p>
            <a:pPr marL="342900" indent="-342900" algn="l">
              <a:buFont typeface="Arial" panose="020B0604020202020204" pitchFamily="34" charset="0"/>
              <a:buChar char="•"/>
            </a:pPr>
            <a:r>
              <a:rPr lang="nl-NL" altLang="nl-NL" sz="2000" dirty="0">
                <a:solidFill>
                  <a:srgbClr val="898989"/>
                </a:solidFill>
              </a:rPr>
              <a:t>Achtergrond </a:t>
            </a:r>
            <a:r>
              <a:rPr lang="nl-NL" altLang="nl-NL" sz="2000" dirty="0" err="1">
                <a:solidFill>
                  <a:srgbClr val="898989"/>
                </a:solidFill>
              </a:rPr>
              <a:t>Sanctiepl@tform</a:t>
            </a:r>
            <a:r>
              <a:rPr lang="nl-NL" altLang="nl-NL" sz="2000" dirty="0">
                <a:solidFill>
                  <a:srgbClr val="898989"/>
                </a:solidFill>
              </a:rPr>
              <a:t> en Sanctiewetprotocol</a:t>
            </a:r>
          </a:p>
          <a:p>
            <a:pPr marL="342900" indent="-342900" algn="l">
              <a:buFont typeface="Arial" panose="020B0604020202020204" pitchFamily="34" charset="0"/>
              <a:buChar char="•"/>
            </a:pPr>
            <a:endParaRPr lang="nl-NL" altLang="nl-NL" sz="2000" dirty="0">
              <a:solidFill>
                <a:srgbClr val="898989"/>
              </a:solidFill>
            </a:endParaRPr>
          </a:p>
        </p:txBody>
      </p:sp>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endParaRPr>
          </a:p>
        </p:txBody>
      </p:sp>
      <p:pic>
        <p:nvPicPr>
          <p:cNvPr id="9" name="Picture 6">
            <a:extLst>
              <a:ext uri="{FF2B5EF4-FFF2-40B4-BE49-F238E27FC236}">
                <a16:creationId xmlns:a16="http://schemas.microsoft.com/office/drawing/2014/main" id="{30B15265-A8AF-4F3A-BB02-C9014645C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DA0BC8B9-8DF3-9FD2-E0FD-9C0D59D0D3F5}"/>
              </a:ext>
            </a:extLst>
          </p:cNvPr>
          <p:cNvSpPr>
            <a:spLocks noGrp="1"/>
          </p:cNvSpPr>
          <p:nvPr>
            <p:ph type="ftr" sz="quarter" idx="11"/>
          </p:nvPr>
        </p:nvSpPr>
        <p:spPr/>
        <p:txBody>
          <a:bodyPr/>
          <a:lstStyle/>
          <a:p>
            <a:pPr>
              <a:defRPr/>
            </a:pPr>
            <a:r>
              <a:rPr lang="nl-NL"/>
              <a:t>Klankbordgroepsessie 16 juni 2023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98FD575-8C3E-917C-3283-B4104A3DACA6}"/>
              </a:ext>
            </a:extLst>
          </p:cNvPr>
          <p:cNvSpPr>
            <a:spLocks noGrp="1"/>
          </p:cNvSpPr>
          <p:nvPr>
            <p:ph type="ftr" sz="quarter" idx="11"/>
          </p:nvPr>
        </p:nvSpPr>
        <p:spPr/>
        <p:txBody>
          <a:bodyPr/>
          <a:lstStyle/>
          <a:p>
            <a:pPr>
              <a:defRPr/>
            </a:pPr>
            <a:r>
              <a:rPr lang="nl-NL"/>
              <a:t>Klankbordgroepsessie 16 juni 2023</a:t>
            </a:r>
          </a:p>
        </p:txBody>
      </p:sp>
      <p:sp>
        <p:nvSpPr>
          <p:cNvPr id="5" name="Titel 1">
            <a:extLst>
              <a:ext uri="{FF2B5EF4-FFF2-40B4-BE49-F238E27FC236}">
                <a16:creationId xmlns:a16="http://schemas.microsoft.com/office/drawing/2014/main" id="{42FCB8B2-A5CD-B73F-DF7B-622209280884}"/>
              </a:ext>
            </a:extLst>
          </p:cNvPr>
          <p:cNvSpPr txBox="1">
            <a:spLocks/>
          </p:cNvSpPr>
          <p:nvPr/>
        </p:nvSpPr>
        <p:spPr bwMode="auto">
          <a:xfrm>
            <a:off x="656127" y="2693987"/>
            <a:ext cx="7918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nl-NL" altLang="nl-NL" b="1" dirty="0">
                <a:solidFill>
                  <a:srgbClr val="00448C"/>
                </a:solidFill>
                <a:cs typeface="Arial" panose="020B0604020202020204" pitchFamily="34" charset="0"/>
              </a:rPr>
              <a:t>Controleprocessen e-ABS</a:t>
            </a:r>
          </a:p>
        </p:txBody>
      </p:sp>
      <p:sp>
        <p:nvSpPr>
          <p:cNvPr id="6" name="Rechthoek 5">
            <a:extLst>
              <a:ext uri="{FF2B5EF4-FFF2-40B4-BE49-F238E27FC236}">
                <a16:creationId xmlns:a16="http://schemas.microsoft.com/office/drawing/2014/main" id="{5D720037-6E4C-6C48-74C5-185610EFF35F}"/>
              </a:ext>
            </a:extLst>
          </p:cNvPr>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pic>
        <p:nvPicPr>
          <p:cNvPr id="7" name="Picture 6">
            <a:extLst>
              <a:ext uri="{FF2B5EF4-FFF2-40B4-BE49-F238E27FC236}">
                <a16:creationId xmlns:a16="http://schemas.microsoft.com/office/drawing/2014/main" id="{5ACAF94C-FB55-4BB9-C05F-948CC8B1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14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e-ABS | Controleprocessen</a:t>
            </a:r>
          </a:p>
        </p:txBody>
      </p:sp>
      <p:sp>
        <p:nvSpPr>
          <p:cNvPr id="4101" name="Tekstvak 9"/>
          <p:cNvSpPr txBox="1">
            <a:spLocks noChangeArrowheads="1"/>
          </p:cNvSpPr>
          <p:nvPr/>
        </p:nvSpPr>
        <p:spPr bwMode="auto">
          <a:xfrm>
            <a:off x="1116013" y="1456323"/>
            <a:ext cx="6696075"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a:solidFill>
                  <a:srgbClr val="898989"/>
                </a:solidFill>
                <a:latin typeface="+mn-lt"/>
              </a:rPr>
              <a:t>Het is belangrijk dat u weet wat de stand van zaken is van de openstaande akkoorden voor polisdossiers en schadedossiers.</a:t>
            </a:r>
          </a:p>
          <a:p>
            <a:pPr marL="0" indent="0" eaLnBrk="1" hangingPunct="1">
              <a:buNone/>
              <a:defRPr/>
            </a:pPr>
            <a:r>
              <a:rPr lang="nl-NL" sz="1600" dirty="0">
                <a:solidFill>
                  <a:srgbClr val="898989"/>
                </a:solidFill>
                <a:latin typeface="+mn-lt"/>
              </a:rPr>
              <a:t>Als u </a:t>
            </a:r>
            <a:r>
              <a:rPr lang="nl-NL" sz="1600" dirty="0" err="1">
                <a:solidFill>
                  <a:srgbClr val="898989"/>
                </a:solidFill>
                <a:latin typeface="+mn-lt"/>
              </a:rPr>
              <a:t>polisversies</a:t>
            </a:r>
            <a:r>
              <a:rPr lang="nl-NL" sz="1600" dirty="0">
                <a:solidFill>
                  <a:srgbClr val="898989"/>
                </a:solidFill>
                <a:latin typeface="+mn-lt"/>
              </a:rPr>
              <a:t>, overige documenten, beëindiging betrokkenheid, schademeldingen en schaderekeningen in e-ABS aanbiedt (</a:t>
            </a:r>
            <a:r>
              <a:rPr lang="nl-NL" sz="1600" i="1" dirty="0">
                <a:solidFill>
                  <a:srgbClr val="898989"/>
                </a:solidFill>
                <a:latin typeface="+mn-lt"/>
              </a:rPr>
              <a:t>makelaar</a:t>
            </a:r>
            <a:r>
              <a:rPr lang="nl-NL" sz="1600" dirty="0">
                <a:solidFill>
                  <a:srgbClr val="898989"/>
                </a:solidFill>
                <a:latin typeface="+mn-lt"/>
              </a:rPr>
              <a:t>) of ontvangt (</a:t>
            </a:r>
            <a:r>
              <a:rPr lang="nl-NL" sz="1600" i="1" dirty="0">
                <a:solidFill>
                  <a:srgbClr val="898989"/>
                </a:solidFill>
                <a:latin typeface="+mn-lt"/>
              </a:rPr>
              <a:t>verzekeraar</a:t>
            </a:r>
            <a:r>
              <a:rPr lang="nl-NL" sz="1600" dirty="0">
                <a:solidFill>
                  <a:srgbClr val="898989"/>
                </a:solidFill>
                <a:latin typeface="+mn-lt"/>
              </a:rPr>
              <a:t>) voor accordering, is het natuurlijk belangrijk dat u monitort of die akkoorden wel op tijd gegeven worden. </a:t>
            </a:r>
          </a:p>
          <a:p>
            <a:pPr marL="0" indent="0" eaLnBrk="1" hangingPunct="1">
              <a:buNone/>
              <a:defRPr/>
            </a:pPr>
            <a:br>
              <a:rPr lang="nl-NL" sz="600" dirty="0">
                <a:solidFill>
                  <a:srgbClr val="898989"/>
                </a:solidFill>
                <a:latin typeface="+mn-lt"/>
              </a:rPr>
            </a:br>
            <a:r>
              <a:rPr lang="nl-NL" sz="1600" i="1" dirty="0">
                <a:solidFill>
                  <a:srgbClr val="898989"/>
                </a:solidFill>
                <a:latin typeface="+mn-lt"/>
              </a:rPr>
              <a:t>Makelaars</a:t>
            </a:r>
            <a:r>
              <a:rPr lang="nl-NL" sz="1600" dirty="0">
                <a:solidFill>
                  <a:srgbClr val="898989"/>
                </a:solidFill>
                <a:latin typeface="+mn-lt"/>
              </a:rPr>
              <a:t> dienen daarnaast ook de volgende acties uit te voeren:</a:t>
            </a:r>
          </a:p>
          <a:p>
            <a:pPr eaLnBrk="1" hangingPunct="1">
              <a:spcBef>
                <a:spcPts val="0"/>
              </a:spcBef>
              <a:defRPr/>
            </a:pPr>
            <a:r>
              <a:rPr lang="nl-NL" sz="1600" dirty="0">
                <a:solidFill>
                  <a:srgbClr val="898989"/>
                </a:solidFill>
                <a:latin typeface="+mn-lt"/>
              </a:rPr>
              <a:t>verzekeraar rappelleren als ze nog niet geaccordeerd hebben, </a:t>
            </a:r>
          </a:p>
          <a:p>
            <a:pPr eaLnBrk="1" hangingPunct="1">
              <a:spcBef>
                <a:spcPts val="0"/>
              </a:spcBef>
              <a:defRPr/>
            </a:pPr>
            <a:r>
              <a:rPr lang="nl-NL" sz="1600" dirty="0">
                <a:solidFill>
                  <a:srgbClr val="898989"/>
                </a:solidFill>
                <a:latin typeface="+mn-lt"/>
              </a:rPr>
              <a:t>zelf adequaat reageren als verzekeraar afwijst of reageert,</a:t>
            </a:r>
          </a:p>
          <a:p>
            <a:pPr eaLnBrk="1" hangingPunct="1">
              <a:spcBef>
                <a:spcPts val="0"/>
              </a:spcBef>
              <a:defRPr/>
            </a:pPr>
            <a:r>
              <a:rPr lang="nl-NL" sz="1600" dirty="0">
                <a:solidFill>
                  <a:srgbClr val="898989"/>
                </a:solidFill>
                <a:latin typeface="+mn-lt"/>
              </a:rPr>
              <a:t>zelf accorderingen uitvoeren voor Niet-VNAB verzekeraars.</a:t>
            </a:r>
          </a:p>
          <a:p>
            <a:pPr marL="0" indent="0" eaLnBrk="1" hangingPunct="1">
              <a:spcBef>
                <a:spcPts val="0"/>
              </a:spcBef>
              <a:buNone/>
              <a:defRPr/>
            </a:pPr>
            <a:endParaRPr lang="nl-NL" sz="600" i="1" dirty="0">
              <a:solidFill>
                <a:srgbClr val="898989"/>
              </a:solidFill>
              <a:latin typeface="+mn-lt"/>
            </a:endParaRPr>
          </a:p>
          <a:p>
            <a:pPr marL="0" indent="0" eaLnBrk="1" hangingPunct="1">
              <a:spcBef>
                <a:spcPts val="0"/>
              </a:spcBef>
              <a:buNone/>
              <a:defRPr/>
            </a:pPr>
            <a:r>
              <a:rPr lang="nl-NL" sz="1600" i="1" dirty="0">
                <a:solidFill>
                  <a:srgbClr val="898989"/>
                </a:solidFill>
                <a:latin typeface="+mn-lt"/>
              </a:rPr>
              <a:t>Verzekeraars</a:t>
            </a:r>
            <a:r>
              <a:rPr lang="nl-NL" sz="1600" dirty="0">
                <a:solidFill>
                  <a:srgbClr val="898989"/>
                </a:solidFill>
                <a:latin typeface="+mn-lt"/>
              </a:rPr>
              <a:t> dienen behalve het monitoren van openstaande accorderingen ook in de gaten te houden of de makelaar wel reageert op een afwijzing of vraag die via een reactie gesteld is.</a:t>
            </a:r>
          </a:p>
          <a:p>
            <a:pPr marL="0" indent="0" eaLnBrk="1" hangingPunct="1">
              <a:buNone/>
              <a:defRPr/>
            </a:pPr>
            <a:br>
              <a:rPr lang="nl-NL" sz="1600" dirty="0">
                <a:solidFill>
                  <a:srgbClr val="898989"/>
                </a:solidFill>
                <a:latin typeface="+mn-lt"/>
              </a:rPr>
            </a:br>
            <a:r>
              <a:rPr lang="nl-NL" sz="1600" b="1" dirty="0">
                <a:solidFill>
                  <a:srgbClr val="898989"/>
                </a:solidFill>
                <a:latin typeface="+mn-lt"/>
              </a:rPr>
              <a:t>De overzichten en </a:t>
            </a:r>
            <a:r>
              <a:rPr lang="nl-NL" sz="1600" b="1" dirty="0" err="1">
                <a:solidFill>
                  <a:srgbClr val="898989"/>
                </a:solidFill>
                <a:latin typeface="+mn-lt"/>
              </a:rPr>
              <a:t>queries</a:t>
            </a:r>
            <a:r>
              <a:rPr lang="nl-NL" sz="1600" b="1" dirty="0">
                <a:solidFill>
                  <a:srgbClr val="898989"/>
                </a:solidFill>
                <a:latin typeface="+mn-lt"/>
              </a:rPr>
              <a:t> in MIS kunnen hierbij helpen.</a:t>
            </a:r>
          </a:p>
          <a:p>
            <a:pPr marL="0" indent="0" eaLnBrk="1" hangingPunct="1">
              <a:buNone/>
              <a:defRPr/>
            </a:pPr>
            <a:r>
              <a:rPr lang="nl-NL" sz="1600" dirty="0">
                <a:solidFill>
                  <a:srgbClr val="898989"/>
                </a:solidFill>
                <a:latin typeface="+mn-lt"/>
              </a:rPr>
              <a:t>Op help.vnab.nl staat voor zowel makelaar als verzekeraar een voorbeeld voor een controleproces dat u kunt instellen met behulp van de MIS informatie: </a:t>
            </a:r>
            <a:r>
              <a:rPr lang="nl-NL" sz="1600" dirty="0">
                <a:solidFill>
                  <a:srgbClr val="898989"/>
                </a:solidFill>
                <a:latin typeface="+mn-lt"/>
                <a:hlinkClick r:id="rId2"/>
              </a:rPr>
              <a:t>Controleproces - makelaar</a:t>
            </a:r>
            <a:r>
              <a:rPr lang="nl-NL" sz="1600" dirty="0">
                <a:solidFill>
                  <a:srgbClr val="898989"/>
                </a:solidFill>
                <a:latin typeface="+mn-lt"/>
              </a:rPr>
              <a:t>, </a:t>
            </a:r>
            <a:r>
              <a:rPr lang="nl-NL" sz="1600" dirty="0">
                <a:solidFill>
                  <a:srgbClr val="898989"/>
                </a:solidFill>
                <a:latin typeface="+mn-lt"/>
                <a:hlinkClick r:id="rId3"/>
              </a:rPr>
              <a:t>Controleproces - verzekeraar</a:t>
            </a:r>
            <a:endParaRPr lang="nl-NL" sz="1600" dirty="0">
              <a:solidFill>
                <a:srgbClr val="898989"/>
              </a:solidFill>
              <a:latin typeface="+mn-lt"/>
            </a:endParaRPr>
          </a:p>
          <a:p>
            <a:pPr marL="0" indent="0" eaLnBrk="1" hangingPunct="1">
              <a:buNone/>
              <a:defRPr/>
            </a:pPr>
            <a:endParaRPr lang="nl-NL" sz="1600" dirty="0">
              <a:solidFill>
                <a:srgbClr val="898989"/>
              </a:solidFill>
              <a:latin typeface="+mn-lt"/>
            </a:endParaRPr>
          </a:p>
        </p:txBody>
      </p:sp>
      <p:pic>
        <p:nvPicPr>
          <p:cNvPr id="9" name="Picture 6">
            <a:extLst>
              <a:ext uri="{FF2B5EF4-FFF2-40B4-BE49-F238E27FC236}">
                <a16:creationId xmlns:a16="http://schemas.microsoft.com/office/drawing/2014/main" id="{5E75BA50-A698-4670-BD38-BECEE8D39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E6CE63A8-55A1-449B-BF99-34C3CA4A894B}"/>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91917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98FD575-8C3E-917C-3283-B4104A3DACA6}"/>
              </a:ext>
            </a:extLst>
          </p:cNvPr>
          <p:cNvSpPr>
            <a:spLocks noGrp="1"/>
          </p:cNvSpPr>
          <p:nvPr>
            <p:ph type="ftr" sz="quarter" idx="11"/>
          </p:nvPr>
        </p:nvSpPr>
        <p:spPr/>
        <p:txBody>
          <a:bodyPr/>
          <a:lstStyle/>
          <a:p>
            <a:pPr>
              <a:defRPr/>
            </a:pPr>
            <a:r>
              <a:rPr lang="nl-NL"/>
              <a:t>Klankbordgroepsessie 16 juni 2023</a:t>
            </a:r>
          </a:p>
        </p:txBody>
      </p:sp>
      <p:sp>
        <p:nvSpPr>
          <p:cNvPr id="5" name="Titel 1">
            <a:extLst>
              <a:ext uri="{FF2B5EF4-FFF2-40B4-BE49-F238E27FC236}">
                <a16:creationId xmlns:a16="http://schemas.microsoft.com/office/drawing/2014/main" id="{42FCB8B2-A5CD-B73F-DF7B-622209280884}"/>
              </a:ext>
            </a:extLst>
          </p:cNvPr>
          <p:cNvSpPr txBox="1">
            <a:spLocks/>
          </p:cNvSpPr>
          <p:nvPr/>
        </p:nvSpPr>
        <p:spPr bwMode="auto">
          <a:xfrm>
            <a:off x="656127" y="2693987"/>
            <a:ext cx="7918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nl-NL" altLang="nl-NL" b="1" dirty="0">
                <a:solidFill>
                  <a:srgbClr val="00448C"/>
                </a:solidFill>
                <a:cs typeface="Arial" panose="020B0604020202020204" pitchFamily="34" charset="0"/>
              </a:rPr>
              <a:t>Controleprocessen Sanctiepl@tform</a:t>
            </a:r>
          </a:p>
        </p:txBody>
      </p:sp>
      <p:sp>
        <p:nvSpPr>
          <p:cNvPr id="6" name="Rechthoek 5">
            <a:extLst>
              <a:ext uri="{FF2B5EF4-FFF2-40B4-BE49-F238E27FC236}">
                <a16:creationId xmlns:a16="http://schemas.microsoft.com/office/drawing/2014/main" id="{5D720037-6E4C-6C48-74C5-185610EFF35F}"/>
              </a:ext>
            </a:extLst>
          </p:cNvPr>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pic>
        <p:nvPicPr>
          <p:cNvPr id="7" name="Picture 6">
            <a:extLst>
              <a:ext uri="{FF2B5EF4-FFF2-40B4-BE49-F238E27FC236}">
                <a16:creationId xmlns:a16="http://schemas.microsoft.com/office/drawing/2014/main" id="{5ACAF94C-FB55-4BB9-C05F-948CC8B1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28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Sanctiepl@tform | Controleprocessen</a:t>
            </a:r>
          </a:p>
        </p:txBody>
      </p:sp>
      <p:sp>
        <p:nvSpPr>
          <p:cNvPr id="4101" name="Tekstvak 9"/>
          <p:cNvSpPr txBox="1">
            <a:spLocks noChangeArrowheads="1"/>
          </p:cNvSpPr>
          <p:nvPr/>
        </p:nvSpPr>
        <p:spPr bwMode="auto">
          <a:xfrm>
            <a:off x="1116013" y="1456323"/>
            <a:ext cx="669607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a:solidFill>
                  <a:srgbClr val="898989"/>
                </a:solidFill>
                <a:latin typeface="+mn-lt"/>
              </a:rPr>
              <a:t>Het is belangrijk dat u weet wat de stand van zaken is van de </a:t>
            </a:r>
            <a:r>
              <a:rPr lang="nl-NL" sz="1600" dirty="0" err="1">
                <a:solidFill>
                  <a:srgbClr val="898989"/>
                </a:solidFill>
                <a:latin typeface="+mn-lt"/>
              </a:rPr>
              <a:t>Sanctiepl@tform</a:t>
            </a:r>
            <a:r>
              <a:rPr lang="nl-NL" sz="1600" dirty="0">
                <a:solidFill>
                  <a:srgbClr val="898989"/>
                </a:solidFill>
                <a:latin typeface="+mn-lt"/>
              </a:rPr>
              <a:t> onderzoeken. Dagelijkse processen om te monitoren zijn:</a:t>
            </a:r>
          </a:p>
          <a:p>
            <a:pPr eaLnBrk="1" hangingPunct="1">
              <a:defRPr/>
            </a:pPr>
            <a:r>
              <a:rPr lang="nl-NL" sz="1600" dirty="0">
                <a:solidFill>
                  <a:srgbClr val="898989"/>
                </a:solidFill>
                <a:latin typeface="+mn-lt"/>
              </a:rPr>
              <a:t>Openstaande UBO formulieren</a:t>
            </a:r>
          </a:p>
          <a:p>
            <a:pPr eaLnBrk="1" hangingPunct="1">
              <a:defRPr/>
            </a:pPr>
            <a:r>
              <a:rPr lang="nl-NL" sz="1600" dirty="0">
                <a:solidFill>
                  <a:srgbClr val="898989"/>
                </a:solidFill>
                <a:latin typeface="+mn-lt"/>
              </a:rPr>
              <a:t>Nog te beoordelen onderzoeken</a:t>
            </a:r>
          </a:p>
          <a:p>
            <a:pPr eaLnBrk="1" hangingPunct="1">
              <a:defRPr/>
            </a:pPr>
            <a:r>
              <a:rPr lang="nl-NL" sz="1600" dirty="0">
                <a:solidFill>
                  <a:srgbClr val="898989"/>
                </a:solidFill>
                <a:latin typeface="+mn-lt"/>
              </a:rPr>
              <a:t>Verlopen onderzoeken</a:t>
            </a:r>
          </a:p>
          <a:p>
            <a:pPr eaLnBrk="1" hangingPunct="1">
              <a:defRPr/>
            </a:pPr>
            <a:r>
              <a:rPr lang="nl-NL" sz="1600" dirty="0">
                <a:solidFill>
                  <a:srgbClr val="898989"/>
                </a:solidFill>
                <a:latin typeface="+mn-lt"/>
              </a:rPr>
              <a:t>Nog te beoordelen </a:t>
            </a:r>
            <a:r>
              <a:rPr lang="nl-NL" sz="1600" dirty="0" err="1">
                <a:solidFill>
                  <a:srgbClr val="898989"/>
                </a:solidFill>
                <a:latin typeface="+mn-lt"/>
              </a:rPr>
              <a:t>possible</a:t>
            </a:r>
            <a:r>
              <a:rPr lang="nl-NL" sz="1600" dirty="0">
                <a:solidFill>
                  <a:srgbClr val="898989"/>
                </a:solidFill>
                <a:latin typeface="+mn-lt"/>
              </a:rPr>
              <a:t> hits</a:t>
            </a:r>
          </a:p>
          <a:p>
            <a:pPr marL="0" indent="0" eaLnBrk="1" hangingPunct="1">
              <a:buNone/>
              <a:defRPr/>
            </a:pPr>
            <a:br>
              <a:rPr lang="nl-NL" sz="1600" dirty="0">
                <a:solidFill>
                  <a:srgbClr val="898989"/>
                </a:solidFill>
                <a:latin typeface="+mn-lt"/>
              </a:rPr>
            </a:br>
            <a:r>
              <a:rPr lang="nl-NL" sz="1600" dirty="0">
                <a:solidFill>
                  <a:srgbClr val="898989"/>
                </a:solidFill>
                <a:latin typeface="+mn-lt"/>
              </a:rPr>
              <a:t>Bovenstaande overzichten zullen hierna toegelicht worden aan de hand van een demonstratie. </a:t>
            </a:r>
          </a:p>
        </p:txBody>
      </p:sp>
      <p:pic>
        <p:nvPicPr>
          <p:cNvPr id="10" name="Picture 6">
            <a:extLst>
              <a:ext uri="{FF2B5EF4-FFF2-40B4-BE49-F238E27FC236}">
                <a16:creationId xmlns:a16="http://schemas.microsoft.com/office/drawing/2014/main" id="{3FDB9712-9CC4-4159-87B1-60D9B75CF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A7052D13-EB4F-7111-6911-443121DDDDFF}"/>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40797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Sanctiepl@tform | Openstaande UBO formulieren</a:t>
            </a:r>
          </a:p>
        </p:txBody>
      </p:sp>
      <p:sp>
        <p:nvSpPr>
          <p:cNvPr id="4101" name="Tekstvak 9"/>
          <p:cNvSpPr txBox="1">
            <a:spLocks noChangeArrowheads="1"/>
          </p:cNvSpPr>
          <p:nvPr/>
        </p:nvSpPr>
        <p:spPr bwMode="auto">
          <a:xfrm>
            <a:off x="1116013" y="1867700"/>
            <a:ext cx="6696075"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a:solidFill>
                  <a:srgbClr val="898989"/>
                </a:solidFill>
                <a:latin typeface="+mn-lt"/>
              </a:rPr>
              <a:t>Wanneer er een UBO formulier uitgezet moet worden gebeurt dit via de UFC taak in het </a:t>
            </a:r>
            <a:r>
              <a:rPr lang="nl-NL" sz="1600" dirty="0" err="1">
                <a:solidFill>
                  <a:srgbClr val="898989"/>
                </a:solidFill>
                <a:latin typeface="+mn-lt"/>
              </a:rPr>
              <a:t>Sanctiepl@tform</a:t>
            </a:r>
            <a:r>
              <a:rPr lang="nl-NL" sz="1600" dirty="0">
                <a:solidFill>
                  <a:srgbClr val="898989"/>
                </a:solidFill>
                <a:latin typeface="+mn-lt"/>
              </a:rPr>
              <a:t>. Wanneer deze taak nog open staat heeft de UFC taak één van onderstaande resultaten. Aan de hand van het resultaat kunt u dus monitoren welke formulieren nog niet ingevuld zijn door de klant.</a:t>
            </a:r>
          </a:p>
          <a:p>
            <a:pPr marL="0" indent="0" eaLnBrk="1" hangingPunct="1">
              <a:buNone/>
              <a:defRPr/>
            </a:pPr>
            <a:endParaRPr lang="nl-NL" sz="1600" dirty="0">
              <a:solidFill>
                <a:srgbClr val="898989"/>
              </a:solidFill>
              <a:latin typeface="+mn-lt"/>
            </a:endParaRPr>
          </a:p>
          <a:p>
            <a:pPr eaLnBrk="1" hangingPunct="1">
              <a:defRPr/>
            </a:pPr>
            <a:r>
              <a:rPr lang="nl-NL" sz="1600" dirty="0">
                <a:solidFill>
                  <a:srgbClr val="898989"/>
                </a:solidFill>
                <a:latin typeface="+mn-lt"/>
              </a:rPr>
              <a:t>Gegenereerd (online &amp; PDF)</a:t>
            </a:r>
          </a:p>
          <a:p>
            <a:pPr eaLnBrk="1" hangingPunct="1">
              <a:defRPr/>
            </a:pPr>
            <a:r>
              <a:rPr lang="nl-NL" sz="1600" dirty="0">
                <a:solidFill>
                  <a:srgbClr val="898989"/>
                </a:solidFill>
                <a:latin typeface="+mn-lt"/>
              </a:rPr>
              <a:t>Ontvangen (online, PDF, gescande PDF)</a:t>
            </a:r>
          </a:p>
          <a:p>
            <a:pPr eaLnBrk="1" hangingPunct="1">
              <a:defRPr/>
            </a:pPr>
            <a:r>
              <a:rPr lang="nl-NL" sz="1600" dirty="0">
                <a:solidFill>
                  <a:srgbClr val="898989"/>
                </a:solidFill>
                <a:latin typeface="+mn-lt"/>
              </a:rPr>
              <a:t>Teruggezet (online)</a:t>
            </a:r>
          </a:p>
          <a:p>
            <a:pPr eaLnBrk="1" hangingPunct="1">
              <a:defRPr/>
            </a:pPr>
            <a:r>
              <a:rPr lang="nl-NL" sz="1600" dirty="0">
                <a:solidFill>
                  <a:srgbClr val="898989"/>
                </a:solidFill>
                <a:latin typeface="+mn-lt"/>
              </a:rPr>
              <a:t>Verwerkt (online, PDF, gescande PDF)</a:t>
            </a:r>
          </a:p>
          <a:p>
            <a:pPr eaLnBrk="1" hangingPunct="1">
              <a:defRPr/>
            </a:pPr>
            <a:endParaRPr lang="nl-NL" sz="1600" dirty="0">
              <a:solidFill>
                <a:srgbClr val="898989"/>
              </a:solidFill>
              <a:latin typeface="+mn-lt"/>
            </a:endParaRPr>
          </a:p>
          <a:p>
            <a:pPr marL="0" indent="0" eaLnBrk="1" hangingPunct="1">
              <a:buNone/>
              <a:defRPr/>
            </a:pPr>
            <a:endParaRPr lang="nl-NL" sz="1600" dirty="0">
              <a:solidFill>
                <a:srgbClr val="898989"/>
              </a:solidFill>
              <a:latin typeface="+mn-lt"/>
            </a:endParaRPr>
          </a:p>
        </p:txBody>
      </p:sp>
      <p:pic>
        <p:nvPicPr>
          <p:cNvPr id="4" name="Afbeelding 3">
            <a:extLst>
              <a:ext uri="{FF2B5EF4-FFF2-40B4-BE49-F238E27FC236}">
                <a16:creationId xmlns:a16="http://schemas.microsoft.com/office/drawing/2014/main" id="{2EEE506D-D797-478F-9ACE-69CCF5E4808C}"/>
              </a:ext>
            </a:extLst>
          </p:cNvPr>
          <p:cNvPicPr>
            <a:picLocks noChangeAspect="1"/>
          </p:cNvPicPr>
          <p:nvPr/>
        </p:nvPicPr>
        <p:blipFill>
          <a:blip r:embed="rId2"/>
          <a:stretch>
            <a:fillRect/>
          </a:stretch>
        </p:blipFill>
        <p:spPr>
          <a:xfrm>
            <a:off x="467544" y="4565684"/>
            <a:ext cx="8389251" cy="1136630"/>
          </a:xfrm>
          <a:prstGeom prst="rect">
            <a:avLst/>
          </a:prstGeom>
        </p:spPr>
      </p:pic>
      <p:pic>
        <p:nvPicPr>
          <p:cNvPr id="11" name="Picture 6">
            <a:extLst>
              <a:ext uri="{FF2B5EF4-FFF2-40B4-BE49-F238E27FC236}">
                <a16:creationId xmlns:a16="http://schemas.microsoft.com/office/drawing/2014/main" id="{844A66E7-2480-4829-A53C-977DCD94B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B18FAF0D-0331-C78D-C61B-8AAB93BE6928}"/>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874406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Sanctiepl@tform | Nog te beoordelen onderzoeken</a:t>
            </a:r>
          </a:p>
        </p:txBody>
      </p:sp>
      <p:sp>
        <p:nvSpPr>
          <p:cNvPr id="4101" name="Tekstvak 9"/>
          <p:cNvSpPr txBox="1">
            <a:spLocks noChangeArrowheads="1"/>
          </p:cNvSpPr>
          <p:nvPr/>
        </p:nvSpPr>
        <p:spPr bwMode="auto">
          <a:xfrm>
            <a:off x="1116013" y="1883030"/>
            <a:ext cx="6696075"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a:solidFill>
                  <a:srgbClr val="898989"/>
                </a:solidFill>
                <a:latin typeface="+mn-lt"/>
              </a:rPr>
              <a:t>Conform het Sanctiewetprotocol wordt voor alle in e-ABS geadministreerde dossiers het Sanctieonderzoek door de makelaar gedeeld met de betrokken verzekeraars. De verzekeraars moeten deze onderzoeken beoordelen waardoor ze definitief vast liggen. Deze beoordeling is noodzakelijk om de kwaliteit te borgen en aan de eigen verantwoordelijkheid richting de DNB te voldoen. </a:t>
            </a:r>
          </a:p>
          <a:p>
            <a:pPr marL="0" indent="0" eaLnBrk="1" hangingPunct="1">
              <a:buNone/>
              <a:defRPr/>
            </a:pPr>
            <a:endParaRPr lang="nl-NL" sz="1000" dirty="0">
              <a:solidFill>
                <a:srgbClr val="898989"/>
              </a:solidFill>
              <a:highlight>
                <a:srgbClr val="FFFF00"/>
              </a:highlight>
              <a:latin typeface="+mn-lt"/>
            </a:endParaRPr>
          </a:p>
          <a:p>
            <a:pPr marL="0" indent="0" eaLnBrk="1" hangingPunct="1">
              <a:buNone/>
              <a:defRPr/>
            </a:pPr>
            <a:r>
              <a:rPr lang="nl-NL" sz="1600" dirty="0">
                <a:solidFill>
                  <a:srgbClr val="898989"/>
                </a:solidFill>
                <a:latin typeface="+mn-lt"/>
              </a:rPr>
              <a:t>Binnen het Sanctiepl@tform kan ingesteld worden dat er notificaties verzonden worden als er een onderzoek gedeeld wordt. </a:t>
            </a:r>
            <a:br>
              <a:rPr lang="nl-NL" sz="1600" dirty="0">
                <a:solidFill>
                  <a:srgbClr val="898989"/>
                </a:solidFill>
                <a:latin typeface="+mn-lt"/>
              </a:rPr>
            </a:br>
            <a:r>
              <a:rPr lang="nl-NL" sz="1600" dirty="0">
                <a:solidFill>
                  <a:srgbClr val="898989"/>
                </a:solidFill>
                <a:latin typeface="+mn-lt"/>
              </a:rPr>
              <a:t>Via MIS kan er bijgehouden worden of de gedeelde onderzoeken ook daadwerkelijk beoordeeld zijn. </a:t>
            </a:r>
          </a:p>
          <a:p>
            <a:pPr marL="0" indent="0" eaLnBrk="1" hangingPunct="1">
              <a:buNone/>
              <a:defRPr/>
            </a:pPr>
            <a:endParaRPr lang="nl-NL" sz="1600" dirty="0">
              <a:solidFill>
                <a:srgbClr val="898989"/>
              </a:solidFill>
              <a:latin typeface="+mn-lt"/>
            </a:endParaRPr>
          </a:p>
          <a:p>
            <a:pPr marL="0" indent="0" eaLnBrk="1" hangingPunct="1">
              <a:buNone/>
              <a:defRPr/>
            </a:pPr>
            <a:endParaRPr lang="nl-NL" sz="1600" dirty="0">
              <a:solidFill>
                <a:srgbClr val="898989"/>
              </a:solidFill>
              <a:latin typeface="+mn-lt"/>
            </a:endParaRPr>
          </a:p>
        </p:txBody>
      </p:sp>
      <p:pic>
        <p:nvPicPr>
          <p:cNvPr id="4" name="Afbeelding 3">
            <a:extLst>
              <a:ext uri="{FF2B5EF4-FFF2-40B4-BE49-F238E27FC236}">
                <a16:creationId xmlns:a16="http://schemas.microsoft.com/office/drawing/2014/main" id="{94932C02-AB26-48A3-BB4F-9768A2B8100B}"/>
              </a:ext>
            </a:extLst>
          </p:cNvPr>
          <p:cNvPicPr>
            <a:picLocks noChangeAspect="1"/>
          </p:cNvPicPr>
          <p:nvPr/>
        </p:nvPicPr>
        <p:blipFill>
          <a:blip r:embed="rId2"/>
          <a:stretch>
            <a:fillRect/>
          </a:stretch>
        </p:blipFill>
        <p:spPr>
          <a:xfrm>
            <a:off x="405508" y="4807199"/>
            <a:ext cx="8496944" cy="1142081"/>
          </a:xfrm>
          <a:prstGeom prst="rect">
            <a:avLst/>
          </a:prstGeom>
        </p:spPr>
      </p:pic>
      <p:pic>
        <p:nvPicPr>
          <p:cNvPr id="11" name="Picture 6">
            <a:extLst>
              <a:ext uri="{FF2B5EF4-FFF2-40B4-BE49-F238E27FC236}">
                <a16:creationId xmlns:a16="http://schemas.microsoft.com/office/drawing/2014/main" id="{6DE46A40-DF94-4363-8A13-B5204C814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1EE6752E-C948-8963-2599-AA34DD24CD04}"/>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3267295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Sanctiepl@tform | Verlopen onderzoeken</a:t>
            </a:r>
          </a:p>
        </p:txBody>
      </p:sp>
      <p:sp>
        <p:nvSpPr>
          <p:cNvPr id="4101" name="Tekstvak 9"/>
          <p:cNvSpPr txBox="1">
            <a:spLocks noChangeArrowheads="1"/>
          </p:cNvSpPr>
          <p:nvPr/>
        </p:nvSpPr>
        <p:spPr bwMode="auto">
          <a:xfrm>
            <a:off x="1116013" y="1456323"/>
            <a:ext cx="6696075"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a:solidFill>
                  <a:srgbClr val="898989"/>
                </a:solidFill>
                <a:latin typeface="+mn-lt"/>
              </a:rPr>
              <a:t>Onderzoeken hebben, afhankelijk van de aanleiding, een geldigheidstermijn waarna ze verlopen en er een nieuw onderzoek gedaan moet worden. MIS kan u ondersteunen met het in kaart brengen van onderzoeken die gaan verlopen (bijvoorbeeld komende maand) en welke onderzoeken reeds verlopen zijn.</a:t>
            </a:r>
            <a:endParaRPr lang="nl-NL" sz="1600" dirty="0">
              <a:solidFill>
                <a:srgbClr val="898989"/>
              </a:solidFill>
              <a:highlight>
                <a:srgbClr val="FFFF00"/>
              </a:highlight>
              <a:latin typeface="+mn-lt"/>
            </a:endParaRPr>
          </a:p>
          <a:p>
            <a:pPr marL="0" indent="0" eaLnBrk="1" hangingPunct="1">
              <a:buNone/>
              <a:defRPr/>
            </a:pPr>
            <a:endParaRPr lang="nl-NL" sz="1600" dirty="0">
              <a:solidFill>
                <a:srgbClr val="898989"/>
              </a:solidFill>
              <a:latin typeface="+mn-lt"/>
            </a:endParaRPr>
          </a:p>
          <a:p>
            <a:pPr marL="0" indent="0" eaLnBrk="1" hangingPunct="1">
              <a:buNone/>
              <a:defRPr/>
            </a:pPr>
            <a:endParaRPr lang="nl-NL" sz="1600" dirty="0">
              <a:solidFill>
                <a:srgbClr val="898989"/>
              </a:solidFill>
              <a:latin typeface="+mn-lt"/>
            </a:endParaRPr>
          </a:p>
        </p:txBody>
      </p:sp>
      <p:pic>
        <p:nvPicPr>
          <p:cNvPr id="10" name="Afbeelding 9">
            <a:extLst>
              <a:ext uri="{FF2B5EF4-FFF2-40B4-BE49-F238E27FC236}">
                <a16:creationId xmlns:a16="http://schemas.microsoft.com/office/drawing/2014/main" id="{3D063419-F097-4944-AC8B-E0C802513F52}"/>
              </a:ext>
            </a:extLst>
          </p:cNvPr>
          <p:cNvPicPr>
            <a:picLocks noChangeAspect="1"/>
          </p:cNvPicPr>
          <p:nvPr/>
        </p:nvPicPr>
        <p:blipFill>
          <a:blip r:embed="rId2"/>
          <a:stretch>
            <a:fillRect/>
          </a:stretch>
        </p:blipFill>
        <p:spPr>
          <a:xfrm>
            <a:off x="463648" y="3406204"/>
            <a:ext cx="8460432" cy="856036"/>
          </a:xfrm>
          <a:prstGeom prst="rect">
            <a:avLst/>
          </a:prstGeom>
        </p:spPr>
      </p:pic>
      <p:sp>
        <p:nvSpPr>
          <p:cNvPr id="11" name="Tekstvak 10">
            <a:extLst>
              <a:ext uri="{FF2B5EF4-FFF2-40B4-BE49-F238E27FC236}">
                <a16:creationId xmlns:a16="http://schemas.microsoft.com/office/drawing/2014/main" id="{5F88B8A0-FED6-4F58-B712-BA3A11C052F8}"/>
              </a:ext>
            </a:extLst>
          </p:cNvPr>
          <p:cNvSpPr txBox="1"/>
          <p:nvPr/>
        </p:nvSpPr>
        <p:spPr>
          <a:xfrm>
            <a:off x="463648" y="2996952"/>
            <a:ext cx="3028232" cy="338554"/>
          </a:xfrm>
          <a:prstGeom prst="rect">
            <a:avLst/>
          </a:prstGeom>
          <a:noFill/>
        </p:spPr>
        <p:txBody>
          <a:bodyPr wrap="square" rtlCol="0">
            <a:spAutoFit/>
          </a:bodyPr>
          <a:lstStyle/>
          <a:p>
            <a:r>
              <a:rPr lang="nl-NL" sz="1600" dirty="0">
                <a:solidFill>
                  <a:srgbClr val="898989"/>
                </a:solidFill>
                <a:latin typeface="+mn-lt"/>
              </a:rPr>
              <a:t>Reeds verlopen onderzoeken</a:t>
            </a:r>
          </a:p>
        </p:txBody>
      </p:sp>
      <p:sp>
        <p:nvSpPr>
          <p:cNvPr id="14" name="Tekstvak 13">
            <a:extLst>
              <a:ext uri="{FF2B5EF4-FFF2-40B4-BE49-F238E27FC236}">
                <a16:creationId xmlns:a16="http://schemas.microsoft.com/office/drawing/2014/main" id="{184519DB-9ED9-4A2E-83D0-73A3494588DA}"/>
              </a:ext>
            </a:extLst>
          </p:cNvPr>
          <p:cNvSpPr txBox="1"/>
          <p:nvPr/>
        </p:nvSpPr>
        <p:spPr>
          <a:xfrm>
            <a:off x="463648" y="4465773"/>
            <a:ext cx="3028232" cy="338554"/>
          </a:xfrm>
          <a:prstGeom prst="rect">
            <a:avLst/>
          </a:prstGeom>
          <a:noFill/>
        </p:spPr>
        <p:txBody>
          <a:bodyPr wrap="square" rtlCol="0">
            <a:spAutoFit/>
          </a:bodyPr>
          <a:lstStyle/>
          <a:p>
            <a:r>
              <a:rPr lang="nl-NL" sz="1600" dirty="0">
                <a:solidFill>
                  <a:srgbClr val="898989"/>
                </a:solidFill>
                <a:latin typeface="+mn-lt"/>
              </a:rPr>
              <a:t>Onderzoeken die gaan verlopen</a:t>
            </a:r>
          </a:p>
        </p:txBody>
      </p:sp>
      <p:pic>
        <p:nvPicPr>
          <p:cNvPr id="13" name="Afbeelding 12">
            <a:extLst>
              <a:ext uri="{FF2B5EF4-FFF2-40B4-BE49-F238E27FC236}">
                <a16:creationId xmlns:a16="http://schemas.microsoft.com/office/drawing/2014/main" id="{765A4EB1-09D3-4F49-99D3-2AE47886B898}"/>
              </a:ext>
            </a:extLst>
          </p:cNvPr>
          <p:cNvPicPr>
            <a:picLocks noChangeAspect="1"/>
          </p:cNvPicPr>
          <p:nvPr/>
        </p:nvPicPr>
        <p:blipFill>
          <a:blip r:embed="rId3"/>
          <a:stretch>
            <a:fillRect/>
          </a:stretch>
        </p:blipFill>
        <p:spPr>
          <a:xfrm>
            <a:off x="463636" y="4935460"/>
            <a:ext cx="8460444" cy="856037"/>
          </a:xfrm>
          <a:prstGeom prst="rect">
            <a:avLst/>
          </a:prstGeom>
        </p:spPr>
      </p:pic>
      <p:pic>
        <p:nvPicPr>
          <p:cNvPr id="16" name="Picture 6">
            <a:extLst>
              <a:ext uri="{FF2B5EF4-FFF2-40B4-BE49-F238E27FC236}">
                <a16:creationId xmlns:a16="http://schemas.microsoft.com/office/drawing/2014/main" id="{1A54E5A4-AD12-43B6-B48D-AF9FF8AB1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A69C13C8-F5A0-5013-46D0-727E71F96ADD}"/>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51626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808623"/>
            <a:ext cx="6408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Sanctiepl@tform | Te beoordelen </a:t>
            </a:r>
            <a:r>
              <a:rPr lang="nl-NL" altLang="nl-NL" sz="2800" b="1" dirty="0" err="1">
                <a:solidFill>
                  <a:srgbClr val="00448C"/>
                </a:solidFill>
                <a:latin typeface="+mn-lt"/>
              </a:rPr>
              <a:t>possible</a:t>
            </a:r>
            <a:r>
              <a:rPr lang="nl-NL" altLang="nl-NL" sz="2800" b="1" dirty="0">
                <a:solidFill>
                  <a:srgbClr val="00448C"/>
                </a:solidFill>
                <a:latin typeface="+mn-lt"/>
              </a:rPr>
              <a:t> hits</a:t>
            </a:r>
          </a:p>
        </p:txBody>
      </p:sp>
      <p:sp>
        <p:nvSpPr>
          <p:cNvPr id="4101" name="Tekstvak 9"/>
          <p:cNvSpPr txBox="1">
            <a:spLocks noChangeArrowheads="1"/>
          </p:cNvSpPr>
          <p:nvPr/>
        </p:nvSpPr>
        <p:spPr bwMode="auto">
          <a:xfrm>
            <a:off x="1116013" y="1818993"/>
            <a:ext cx="6696075" cy="358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r>
              <a:rPr lang="nl-NL" sz="1600" dirty="0" err="1">
                <a:solidFill>
                  <a:srgbClr val="898989"/>
                </a:solidFill>
                <a:latin typeface="+mn-lt"/>
              </a:rPr>
              <a:t>Possible</a:t>
            </a:r>
            <a:r>
              <a:rPr lang="nl-NL" sz="1600" dirty="0">
                <a:solidFill>
                  <a:srgbClr val="898989"/>
                </a:solidFill>
                <a:latin typeface="+mn-lt"/>
              </a:rPr>
              <a:t> hits kunnen op twee momenten ontstaan:</a:t>
            </a:r>
          </a:p>
          <a:p>
            <a:pPr eaLnBrk="1" hangingPunct="1">
              <a:defRPr/>
            </a:pPr>
            <a:r>
              <a:rPr lang="nl-NL" sz="1600" dirty="0">
                <a:solidFill>
                  <a:srgbClr val="898989"/>
                </a:solidFill>
                <a:latin typeface="+mn-lt"/>
              </a:rPr>
              <a:t>Bij het initieel uitvoeren van het onderzoek. Het subject of één van de natuurlijke personen is dan een mogelijke match met een entiteit op een sanctielijst. </a:t>
            </a:r>
          </a:p>
          <a:p>
            <a:pPr eaLnBrk="1" hangingPunct="1">
              <a:defRPr/>
            </a:pPr>
            <a:r>
              <a:rPr lang="nl-NL" sz="1600" dirty="0">
                <a:solidFill>
                  <a:srgbClr val="898989"/>
                </a:solidFill>
                <a:latin typeface="+mn-lt"/>
              </a:rPr>
              <a:t>Wanneer er een nieuwe entiteit toegevoegd wordt op de sanctielijst dan worden de bestaande onderzoeken gescreend of er nu mogelijk een nieuwe </a:t>
            </a:r>
            <a:r>
              <a:rPr lang="nl-NL" sz="1600" dirty="0" err="1">
                <a:solidFill>
                  <a:srgbClr val="898989"/>
                </a:solidFill>
                <a:latin typeface="+mn-lt"/>
              </a:rPr>
              <a:t>possible</a:t>
            </a:r>
            <a:r>
              <a:rPr lang="nl-NL" sz="1600" dirty="0">
                <a:solidFill>
                  <a:srgbClr val="898989"/>
                </a:solidFill>
                <a:latin typeface="+mn-lt"/>
              </a:rPr>
              <a:t> hit is op een bestaand onderzoek.</a:t>
            </a:r>
          </a:p>
          <a:p>
            <a:pPr marL="0" indent="0" eaLnBrk="1" hangingPunct="1">
              <a:buNone/>
              <a:defRPr/>
            </a:pPr>
            <a:endParaRPr lang="nl-NL" sz="1000" dirty="0">
              <a:solidFill>
                <a:srgbClr val="898989"/>
              </a:solidFill>
              <a:latin typeface="+mn-lt"/>
            </a:endParaRPr>
          </a:p>
          <a:p>
            <a:pPr marL="0" indent="0" eaLnBrk="1" hangingPunct="1">
              <a:buNone/>
              <a:defRPr/>
            </a:pPr>
            <a:r>
              <a:rPr lang="nl-NL" sz="1600" dirty="0">
                <a:solidFill>
                  <a:srgbClr val="898989"/>
                </a:solidFill>
                <a:latin typeface="+mn-lt"/>
              </a:rPr>
              <a:t>Als dat het geval is dan moet deze </a:t>
            </a:r>
            <a:r>
              <a:rPr lang="nl-NL" sz="1600" dirty="0" err="1">
                <a:solidFill>
                  <a:srgbClr val="898989"/>
                </a:solidFill>
                <a:latin typeface="+mn-lt"/>
              </a:rPr>
              <a:t>possible</a:t>
            </a:r>
            <a:r>
              <a:rPr lang="nl-NL" sz="1600" dirty="0">
                <a:solidFill>
                  <a:srgbClr val="898989"/>
                </a:solidFill>
                <a:latin typeface="+mn-lt"/>
              </a:rPr>
              <a:t> hit binnen een week beoordeeld worden anders verloopt het onderzoek alsnog. Het MIS kan u helpen deze taken te monitoren en tijdig te beoordelen. </a:t>
            </a:r>
          </a:p>
          <a:p>
            <a:pPr marL="0" indent="0" eaLnBrk="1" hangingPunct="1">
              <a:buNone/>
              <a:defRPr/>
            </a:pPr>
            <a:endParaRPr lang="nl-NL" sz="1600" dirty="0">
              <a:solidFill>
                <a:srgbClr val="898989"/>
              </a:solidFill>
              <a:latin typeface="+mn-lt"/>
            </a:endParaRPr>
          </a:p>
          <a:p>
            <a:pPr marL="0" indent="0" eaLnBrk="1" hangingPunct="1">
              <a:buNone/>
              <a:defRPr/>
            </a:pPr>
            <a:endParaRPr lang="nl-NL" sz="1600" dirty="0">
              <a:solidFill>
                <a:srgbClr val="898989"/>
              </a:solidFill>
              <a:latin typeface="+mn-lt"/>
            </a:endParaRPr>
          </a:p>
        </p:txBody>
      </p:sp>
      <p:pic>
        <p:nvPicPr>
          <p:cNvPr id="4" name="Afbeelding 3">
            <a:extLst>
              <a:ext uri="{FF2B5EF4-FFF2-40B4-BE49-F238E27FC236}">
                <a16:creationId xmlns:a16="http://schemas.microsoft.com/office/drawing/2014/main" id="{2F4ED155-4C60-4359-A9AD-EFE1193849D4}"/>
              </a:ext>
            </a:extLst>
          </p:cNvPr>
          <p:cNvPicPr>
            <a:picLocks noChangeAspect="1"/>
          </p:cNvPicPr>
          <p:nvPr/>
        </p:nvPicPr>
        <p:blipFill>
          <a:blip r:embed="rId2"/>
          <a:stretch>
            <a:fillRect/>
          </a:stretch>
        </p:blipFill>
        <p:spPr>
          <a:xfrm>
            <a:off x="539552" y="4797152"/>
            <a:ext cx="8280920" cy="933474"/>
          </a:xfrm>
          <a:prstGeom prst="rect">
            <a:avLst/>
          </a:prstGeom>
        </p:spPr>
      </p:pic>
      <p:pic>
        <p:nvPicPr>
          <p:cNvPr id="11" name="Picture 6">
            <a:extLst>
              <a:ext uri="{FF2B5EF4-FFF2-40B4-BE49-F238E27FC236}">
                <a16:creationId xmlns:a16="http://schemas.microsoft.com/office/drawing/2014/main" id="{B3246815-855D-432A-A96F-9A7D02269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edachtewolkje: wolk 12">
            <a:extLst>
              <a:ext uri="{FF2B5EF4-FFF2-40B4-BE49-F238E27FC236}">
                <a16:creationId xmlns:a16="http://schemas.microsoft.com/office/drawing/2014/main" id="{0FA1061C-794D-45A8-B1A1-62E4246A4C74}"/>
              </a:ext>
            </a:extLst>
          </p:cNvPr>
          <p:cNvSpPr/>
          <p:nvPr/>
        </p:nvSpPr>
        <p:spPr>
          <a:xfrm flipH="1">
            <a:off x="6256324" y="5661248"/>
            <a:ext cx="2679578" cy="96742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bg1"/>
                </a:solidFill>
                <a:latin typeface="+mn-lt"/>
              </a:rPr>
              <a:t>Demo: export-schermen laten zien</a:t>
            </a:r>
          </a:p>
          <a:p>
            <a:pPr algn="ctr"/>
            <a:r>
              <a:rPr lang="nl-NL" sz="1400" dirty="0"/>
              <a:t>Vragen hierover?</a:t>
            </a:r>
          </a:p>
        </p:txBody>
      </p:sp>
      <p:sp>
        <p:nvSpPr>
          <p:cNvPr id="2" name="Tijdelijke aanduiding voor voettekst 1">
            <a:extLst>
              <a:ext uri="{FF2B5EF4-FFF2-40B4-BE49-F238E27FC236}">
                <a16:creationId xmlns:a16="http://schemas.microsoft.com/office/drawing/2014/main" id="{3C77E09E-64E3-59CB-708C-A8969EE1A161}"/>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744593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98FD575-8C3E-917C-3283-B4104A3DACA6}"/>
              </a:ext>
            </a:extLst>
          </p:cNvPr>
          <p:cNvSpPr>
            <a:spLocks noGrp="1"/>
          </p:cNvSpPr>
          <p:nvPr>
            <p:ph type="ftr" sz="quarter" idx="11"/>
          </p:nvPr>
        </p:nvSpPr>
        <p:spPr/>
        <p:txBody>
          <a:bodyPr/>
          <a:lstStyle/>
          <a:p>
            <a:pPr>
              <a:defRPr/>
            </a:pPr>
            <a:r>
              <a:rPr lang="nl-NL"/>
              <a:t>Klankbordgroepsessie 16 juni 2023</a:t>
            </a:r>
          </a:p>
        </p:txBody>
      </p:sp>
      <p:sp>
        <p:nvSpPr>
          <p:cNvPr id="5" name="Titel 1">
            <a:extLst>
              <a:ext uri="{FF2B5EF4-FFF2-40B4-BE49-F238E27FC236}">
                <a16:creationId xmlns:a16="http://schemas.microsoft.com/office/drawing/2014/main" id="{42FCB8B2-A5CD-B73F-DF7B-622209280884}"/>
              </a:ext>
            </a:extLst>
          </p:cNvPr>
          <p:cNvSpPr txBox="1">
            <a:spLocks/>
          </p:cNvSpPr>
          <p:nvPr/>
        </p:nvSpPr>
        <p:spPr bwMode="auto">
          <a:xfrm>
            <a:off x="656127" y="2693987"/>
            <a:ext cx="7918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nl-NL" altLang="nl-NL" b="1" dirty="0">
                <a:solidFill>
                  <a:srgbClr val="00448C"/>
                </a:solidFill>
                <a:cs typeface="Arial" panose="020B0604020202020204" pitchFamily="34" charset="0"/>
              </a:rPr>
              <a:t>Ontwikkelingen sanctiewetgeving en achtergrond </a:t>
            </a:r>
            <a:r>
              <a:rPr lang="nl-NL" altLang="nl-NL" b="1" dirty="0" err="1">
                <a:solidFill>
                  <a:srgbClr val="00448C"/>
                </a:solidFill>
                <a:cs typeface="Arial" panose="020B0604020202020204" pitchFamily="34" charset="0"/>
              </a:rPr>
              <a:t>Sanctiepl@tform</a:t>
            </a:r>
            <a:endParaRPr lang="nl-NL" altLang="nl-NL" b="1" dirty="0">
              <a:solidFill>
                <a:srgbClr val="00448C"/>
              </a:solidFill>
              <a:cs typeface="Arial" panose="020B0604020202020204" pitchFamily="34" charset="0"/>
            </a:endParaRPr>
          </a:p>
        </p:txBody>
      </p:sp>
      <p:sp>
        <p:nvSpPr>
          <p:cNvPr id="6" name="Rechthoek 5">
            <a:extLst>
              <a:ext uri="{FF2B5EF4-FFF2-40B4-BE49-F238E27FC236}">
                <a16:creationId xmlns:a16="http://schemas.microsoft.com/office/drawing/2014/main" id="{5D720037-6E4C-6C48-74C5-185610EFF35F}"/>
              </a:ext>
            </a:extLst>
          </p:cNvPr>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pic>
        <p:nvPicPr>
          <p:cNvPr id="7" name="Picture 6">
            <a:extLst>
              <a:ext uri="{FF2B5EF4-FFF2-40B4-BE49-F238E27FC236}">
                <a16:creationId xmlns:a16="http://schemas.microsoft.com/office/drawing/2014/main" id="{5ACAF94C-FB55-4BB9-C05F-948CC8B1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37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ekst 11">
            <a:extLst>
              <a:ext uri="{FF2B5EF4-FFF2-40B4-BE49-F238E27FC236}">
                <a16:creationId xmlns:a16="http://schemas.microsoft.com/office/drawing/2014/main" id="{AD1A5F15-2E9E-4970-861B-54C3DAAF3265}"/>
              </a:ext>
            </a:extLst>
          </p:cNvPr>
          <p:cNvSpPr>
            <a:spLocks noGrp="1"/>
          </p:cNvSpPr>
          <p:nvPr/>
        </p:nvSpPr>
        <p:spPr>
          <a:xfrm>
            <a:off x="1043608" y="1916832"/>
            <a:ext cx="5604524" cy="3744416"/>
          </a:xfrm>
          <a:prstGeom prst="rect">
            <a:avLst/>
          </a:prstGeom>
        </p:spPr>
        <p:txBody>
          <a:bodyPr vert="horz" lIns="91440" tIns="45720" rIns="91440" bIns="45720" numCol="1" spcCol="180000" rtlCol="0">
            <a:noAutofit/>
          </a:bodyPr>
          <a:lstStyle>
            <a:lvl1pPr marL="0" indent="0" algn="l" defTabSz="801563" rtl="0" eaLnBrk="1" latinLnBrk="0" hangingPunct="1">
              <a:lnSpc>
                <a:spcPct val="150000"/>
              </a:lnSpc>
              <a:spcBef>
                <a:spcPts val="877"/>
              </a:spcBef>
              <a:buFont typeface="Arial" panose="020B0604020202020204" pitchFamily="34" charset="0"/>
              <a:buNone/>
              <a:defRPr sz="1600" b="0" i="0" kern="1200">
                <a:solidFill>
                  <a:schemeClr val="tx2"/>
                </a:solidFill>
                <a:latin typeface="Arial" charset="0"/>
                <a:ea typeface="Arial" charset="0"/>
                <a:cs typeface="Arial" charset="0"/>
              </a:defRPr>
            </a:lvl1pPr>
            <a:lvl2pPr marL="400782"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2pPr>
            <a:lvl3pPr marL="801563"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3pPr>
            <a:lvl4pPr marL="1202345"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4pPr>
            <a:lvl5pPr marL="1603126"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5pPr>
            <a:lvl6pPr marL="2204298"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6pPr>
            <a:lvl7pPr marL="2605080"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7pPr>
            <a:lvl8pPr marL="3005861"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8pPr>
            <a:lvl9pPr marL="3406643"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ea typeface="+mn-ea"/>
                <a:cs typeface="Arial" panose="020B0604020202020204" pitchFamily="34" charset="0"/>
              </a:rPr>
              <a:t>Ingrijpen door VN op andere manier dan gebruik van gewapende strijdkrachten om internationale vrede en veiligheid te herstellen;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ea typeface="+mn-ea"/>
                <a:cs typeface="Arial" panose="020B0604020202020204" pitchFamily="34" charset="0"/>
              </a:rPr>
              <a:t>Economische (handels-)sancties, reisverboden, wapenembargo’s, handelsverboden, financiële sancties;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ea typeface="+mn-ea"/>
                <a:cs typeface="Arial" panose="020B0604020202020204" pitchFamily="34" charset="0"/>
              </a:rPr>
              <a:t>Landen én personen/organisaties;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ea typeface="+mn-ea"/>
                <a:cs typeface="Arial" panose="020B0604020202020204" pitchFamily="34" charset="0"/>
              </a:rPr>
              <a:t>Gericht op herstel van internationale vrede en veiligheid (niet punitief). </a:t>
            </a:r>
          </a:p>
        </p:txBody>
      </p:sp>
      <p:sp>
        <p:nvSpPr>
          <p:cNvPr id="6" name="Tijdelijke aanduiding voor tekst 10">
            <a:extLst>
              <a:ext uri="{FF2B5EF4-FFF2-40B4-BE49-F238E27FC236}">
                <a16:creationId xmlns:a16="http://schemas.microsoft.com/office/drawing/2014/main" id="{5C162F53-6447-45E7-8177-4C46E7397A4C}"/>
              </a:ext>
            </a:extLst>
          </p:cNvPr>
          <p:cNvSpPr>
            <a:spLocks noGrp="1"/>
          </p:cNvSpPr>
          <p:nvPr/>
        </p:nvSpPr>
        <p:spPr>
          <a:xfrm>
            <a:off x="1116013" y="1484596"/>
            <a:ext cx="7697028" cy="353481"/>
          </a:xfrm>
          <a:prstGeom prst="rect">
            <a:avLst/>
          </a:prstGeom>
        </p:spPr>
        <p:txBody>
          <a:bodyPr vert="horz" lIns="91440" tIns="45720" rIns="91440" bIns="45720" rtlCol="0">
            <a:noAutofit/>
          </a:bodyPr>
          <a:lstStyle>
            <a:lvl1pPr marL="0" marR="0" indent="0" algn="l" defTabSz="801563" rtl="0" eaLnBrk="1" fontAlgn="auto" latinLnBrk="0" hangingPunct="1">
              <a:lnSpc>
                <a:spcPct val="90000"/>
              </a:lnSpc>
              <a:spcBef>
                <a:spcPts val="877"/>
              </a:spcBef>
              <a:spcAft>
                <a:spcPts val="0"/>
              </a:spcAft>
              <a:buClrTx/>
              <a:buSzTx/>
              <a:buFont typeface="Arial" panose="020B0604020202020204" pitchFamily="34" charset="0"/>
              <a:buNone/>
              <a:tabLst/>
              <a:defRPr sz="2100" b="0" i="0" kern="1200">
                <a:solidFill>
                  <a:schemeClr val="bg1">
                    <a:lumMod val="50000"/>
                  </a:schemeClr>
                </a:solidFill>
                <a:latin typeface="Georgia" charset="0"/>
                <a:ea typeface="Georgia" charset="0"/>
                <a:cs typeface="Georgia" charset="0"/>
              </a:defRPr>
            </a:lvl1pPr>
            <a:lvl2pPr marL="400782"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2pPr>
            <a:lvl3pPr marL="801563"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3pPr>
            <a:lvl4pPr marL="1202345"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4pPr>
            <a:lvl5pPr marL="1603126"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5pPr>
            <a:lvl6pPr marL="2204298"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6pPr>
            <a:lvl7pPr marL="2605080"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7pPr>
            <a:lvl8pPr marL="3005861"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8pPr>
            <a:lvl9pPr marL="3406643"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9pPr>
          </a:lstStyle>
          <a:p>
            <a:r>
              <a:rPr lang="nl-NL" sz="1800" b="1" dirty="0">
                <a:solidFill>
                  <a:srgbClr val="00ACD4"/>
                </a:solidFill>
                <a:latin typeface="Calibri"/>
                <a:ea typeface="+mn-ea"/>
                <a:cs typeface="Arial" panose="020B0604020202020204" pitchFamily="34" charset="0"/>
              </a:rPr>
              <a:t>Sanctieverboden</a:t>
            </a:r>
            <a:r>
              <a:rPr lang="nl-NL" dirty="0"/>
              <a:t> </a:t>
            </a:r>
            <a:r>
              <a:rPr lang="nl-NL" sz="1800" b="1" dirty="0">
                <a:solidFill>
                  <a:srgbClr val="00ACD4"/>
                </a:solidFill>
                <a:latin typeface="Calibri"/>
                <a:ea typeface="+mn-ea"/>
                <a:cs typeface="Arial" panose="020B0604020202020204" pitchFamily="34" charset="0"/>
              </a:rPr>
              <a:t>opgelegd door de VN Veiligheidsraad</a:t>
            </a:r>
          </a:p>
        </p:txBody>
      </p:sp>
      <p:sp>
        <p:nvSpPr>
          <p:cNvPr id="7" name="Rechthoek: afgeronde hoeken 6">
            <a:extLst>
              <a:ext uri="{FF2B5EF4-FFF2-40B4-BE49-F238E27FC236}">
                <a16:creationId xmlns:a16="http://schemas.microsoft.com/office/drawing/2014/main" id="{1FF5C463-7912-4F29-96BE-A1A4CD39EB16}"/>
              </a:ext>
            </a:extLst>
          </p:cNvPr>
          <p:cNvSpPr/>
          <p:nvPr/>
        </p:nvSpPr>
        <p:spPr>
          <a:xfrm>
            <a:off x="6804248" y="1700808"/>
            <a:ext cx="1684756" cy="683333"/>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defPPr>
              <a:defRPr lang="nl-NL"/>
            </a:defPPr>
            <a:lvl1pPr marL="0" algn="l" defTabSz="911024" rtl="0" eaLnBrk="1" latinLnBrk="0" hangingPunct="1">
              <a:defRPr sz="1793" kern="1200">
                <a:solidFill>
                  <a:schemeClr val="lt1"/>
                </a:solidFill>
                <a:latin typeface="+mn-lt"/>
                <a:ea typeface="+mn-ea"/>
                <a:cs typeface="+mn-cs"/>
              </a:defRPr>
            </a:lvl1pPr>
            <a:lvl2pPr marL="455512" algn="l" defTabSz="911024" rtl="0" eaLnBrk="1" latinLnBrk="0" hangingPunct="1">
              <a:defRPr sz="1793" kern="1200">
                <a:solidFill>
                  <a:schemeClr val="lt1"/>
                </a:solidFill>
                <a:latin typeface="+mn-lt"/>
                <a:ea typeface="+mn-ea"/>
                <a:cs typeface="+mn-cs"/>
              </a:defRPr>
            </a:lvl2pPr>
            <a:lvl3pPr marL="911024" algn="l" defTabSz="911024" rtl="0" eaLnBrk="1" latinLnBrk="0" hangingPunct="1">
              <a:defRPr sz="1793" kern="1200">
                <a:solidFill>
                  <a:schemeClr val="lt1"/>
                </a:solidFill>
                <a:latin typeface="+mn-lt"/>
                <a:ea typeface="+mn-ea"/>
                <a:cs typeface="+mn-cs"/>
              </a:defRPr>
            </a:lvl3pPr>
            <a:lvl4pPr marL="1366535" algn="l" defTabSz="911024" rtl="0" eaLnBrk="1" latinLnBrk="0" hangingPunct="1">
              <a:defRPr sz="1793" kern="1200">
                <a:solidFill>
                  <a:schemeClr val="lt1"/>
                </a:solidFill>
                <a:latin typeface="+mn-lt"/>
                <a:ea typeface="+mn-ea"/>
                <a:cs typeface="+mn-cs"/>
              </a:defRPr>
            </a:lvl4pPr>
            <a:lvl5pPr marL="1822046" algn="l" defTabSz="911024" rtl="0" eaLnBrk="1" latinLnBrk="0" hangingPunct="1">
              <a:defRPr sz="1793" kern="1200">
                <a:solidFill>
                  <a:schemeClr val="lt1"/>
                </a:solidFill>
                <a:latin typeface="+mn-lt"/>
                <a:ea typeface="+mn-ea"/>
                <a:cs typeface="+mn-cs"/>
              </a:defRPr>
            </a:lvl5pPr>
            <a:lvl6pPr marL="2277558" algn="l" defTabSz="911024" rtl="0" eaLnBrk="1" latinLnBrk="0" hangingPunct="1">
              <a:defRPr sz="1793" kern="1200">
                <a:solidFill>
                  <a:schemeClr val="lt1"/>
                </a:solidFill>
                <a:latin typeface="+mn-lt"/>
                <a:ea typeface="+mn-ea"/>
                <a:cs typeface="+mn-cs"/>
              </a:defRPr>
            </a:lvl6pPr>
            <a:lvl7pPr marL="2733069" algn="l" defTabSz="911024" rtl="0" eaLnBrk="1" latinLnBrk="0" hangingPunct="1">
              <a:defRPr sz="1793" kern="1200">
                <a:solidFill>
                  <a:schemeClr val="lt1"/>
                </a:solidFill>
                <a:latin typeface="+mn-lt"/>
                <a:ea typeface="+mn-ea"/>
                <a:cs typeface="+mn-cs"/>
              </a:defRPr>
            </a:lvl7pPr>
            <a:lvl8pPr marL="3188581" algn="l" defTabSz="911024" rtl="0" eaLnBrk="1" latinLnBrk="0" hangingPunct="1">
              <a:defRPr sz="1793" kern="1200">
                <a:solidFill>
                  <a:schemeClr val="lt1"/>
                </a:solidFill>
                <a:latin typeface="+mn-lt"/>
                <a:ea typeface="+mn-ea"/>
                <a:cs typeface="+mn-cs"/>
              </a:defRPr>
            </a:lvl8pPr>
            <a:lvl9pPr marL="3644093" algn="l" defTabSz="911024" rtl="0" eaLnBrk="1" latinLnBrk="0" hangingPunct="1">
              <a:defRPr sz="1793" kern="1200">
                <a:solidFill>
                  <a:schemeClr val="lt1"/>
                </a:solidFill>
                <a:latin typeface="+mn-lt"/>
                <a:ea typeface="+mn-ea"/>
                <a:cs typeface="+mn-cs"/>
              </a:defRPr>
            </a:lvl9pPr>
          </a:lstStyle>
          <a:p>
            <a:pPr algn="ctr" fontAlgn="auto">
              <a:spcBef>
                <a:spcPts val="0"/>
              </a:spcBef>
              <a:spcAft>
                <a:spcPts val="0"/>
              </a:spcAft>
            </a:pPr>
            <a:r>
              <a:rPr lang="nl-NL" sz="1600" kern="0" dirty="0">
                <a:solidFill>
                  <a:srgbClr val="FFFFFF"/>
                </a:solidFill>
                <a:latin typeface="Arial" panose="020B0604020202020204"/>
              </a:rPr>
              <a:t>VN Resolutie</a:t>
            </a:r>
          </a:p>
        </p:txBody>
      </p:sp>
      <p:sp>
        <p:nvSpPr>
          <p:cNvPr id="10" name="Rechthoek: afgeronde hoeken 9">
            <a:extLst>
              <a:ext uri="{FF2B5EF4-FFF2-40B4-BE49-F238E27FC236}">
                <a16:creationId xmlns:a16="http://schemas.microsoft.com/office/drawing/2014/main" id="{A2BB5200-FA28-44AE-B3E1-9E6C3F7331EE}"/>
              </a:ext>
            </a:extLst>
          </p:cNvPr>
          <p:cNvSpPr/>
          <p:nvPr/>
        </p:nvSpPr>
        <p:spPr>
          <a:xfrm>
            <a:off x="6192180" y="2917479"/>
            <a:ext cx="1415196" cy="670586"/>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defPPr>
              <a:defRPr lang="nl-NL"/>
            </a:defPPr>
            <a:lvl1pPr marL="0" algn="l" defTabSz="911024" rtl="0" eaLnBrk="1" latinLnBrk="0" hangingPunct="1">
              <a:defRPr sz="1793" kern="1200">
                <a:solidFill>
                  <a:schemeClr val="lt1"/>
                </a:solidFill>
                <a:latin typeface="+mn-lt"/>
                <a:ea typeface="+mn-ea"/>
                <a:cs typeface="+mn-cs"/>
              </a:defRPr>
            </a:lvl1pPr>
            <a:lvl2pPr marL="455512" algn="l" defTabSz="911024" rtl="0" eaLnBrk="1" latinLnBrk="0" hangingPunct="1">
              <a:defRPr sz="1793" kern="1200">
                <a:solidFill>
                  <a:schemeClr val="lt1"/>
                </a:solidFill>
                <a:latin typeface="+mn-lt"/>
                <a:ea typeface="+mn-ea"/>
                <a:cs typeface="+mn-cs"/>
              </a:defRPr>
            </a:lvl2pPr>
            <a:lvl3pPr marL="911024" algn="l" defTabSz="911024" rtl="0" eaLnBrk="1" latinLnBrk="0" hangingPunct="1">
              <a:defRPr sz="1793" kern="1200">
                <a:solidFill>
                  <a:schemeClr val="lt1"/>
                </a:solidFill>
                <a:latin typeface="+mn-lt"/>
                <a:ea typeface="+mn-ea"/>
                <a:cs typeface="+mn-cs"/>
              </a:defRPr>
            </a:lvl3pPr>
            <a:lvl4pPr marL="1366535" algn="l" defTabSz="911024" rtl="0" eaLnBrk="1" latinLnBrk="0" hangingPunct="1">
              <a:defRPr sz="1793" kern="1200">
                <a:solidFill>
                  <a:schemeClr val="lt1"/>
                </a:solidFill>
                <a:latin typeface="+mn-lt"/>
                <a:ea typeface="+mn-ea"/>
                <a:cs typeface="+mn-cs"/>
              </a:defRPr>
            </a:lvl4pPr>
            <a:lvl5pPr marL="1822046" algn="l" defTabSz="911024" rtl="0" eaLnBrk="1" latinLnBrk="0" hangingPunct="1">
              <a:defRPr sz="1793" kern="1200">
                <a:solidFill>
                  <a:schemeClr val="lt1"/>
                </a:solidFill>
                <a:latin typeface="+mn-lt"/>
                <a:ea typeface="+mn-ea"/>
                <a:cs typeface="+mn-cs"/>
              </a:defRPr>
            </a:lvl5pPr>
            <a:lvl6pPr marL="2277558" algn="l" defTabSz="911024" rtl="0" eaLnBrk="1" latinLnBrk="0" hangingPunct="1">
              <a:defRPr sz="1793" kern="1200">
                <a:solidFill>
                  <a:schemeClr val="lt1"/>
                </a:solidFill>
                <a:latin typeface="+mn-lt"/>
                <a:ea typeface="+mn-ea"/>
                <a:cs typeface="+mn-cs"/>
              </a:defRPr>
            </a:lvl6pPr>
            <a:lvl7pPr marL="2733069" algn="l" defTabSz="911024" rtl="0" eaLnBrk="1" latinLnBrk="0" hangingPunct="1">
              <a:defRPr sz="1793" kern="1200">
                <a:solidFill>
                  <a:schemeClr val="lt1"/>
                </a:solidFill>
                <a:latin typeface="+mn-lt"/>
                <a:ea typeface="+mn-ea"/>
                <a:cs typeface="+mn-cs"/>
              </a:defRPr>
            </a:lvl7pPr>
            <a:lvl8pPr marL="3188581" algn="l" defTabSz="911024" rtl="0" eaLnBrk="1" latinLnBrk="0" hangingPunct="1">
              <a:defRPr sz="1793" kern="1200">
                <a:solidFill>
                  <a:schemeClr val="lt1"/>
                </a:solidFill>
                <a:latin typeface="+mn-lt"/>
                <a:ea typeface="+mn-ea"/>
                <a:cs typeface="+mn-cs"/>
              </a:defRPr>
            </a:lvl8pPr>
            <a:lvl9pPr marL="3644093" algn="l" defTabSz="911024" rtl="0" eaLnBrk="1" latinLnBrk="0" hangingPunct="1">
              <a:defRPr sz="1793" kern="1200">
                <a:solidFill>
                  <a:schemeClr val="lt1"/>
                </a:solidFill>
                <a:latin typeface="+mn-lt"/>
                <a:ea typeface="+mn-ea"/>
                <a:cs typeface="+mn-cs"/>
              </a:defRPr>
            </a:lvl9pPr>
          </a:lstStyle>
          <a:p>
            <a:pPr algn="ctr" fontAlgn="auto">
              <a:spcBef>
                <a:spcPts val="0"/>
              </a:spcBef>
              <a:spcAft>
                <a:spcPts val="0"/>
              </a:spcAft>
            </a:pPr>
            <a:r>
              <a:rPr lang="nl-NL" sz="1600" kern="0" dirty="0">
                <a:solidFill>
                  <a:srgbClr val="FFFFFF"/>
                </a:solidFill>
                <a:latin typeface="Arial" panose="020B0604020202020204"/>
              </a:rPr>
              <a:t>EU-verordening</a:t>
            </a:r>
          </a:p>
        </p:txBody>
      </p:sp>
      <p:sp>
        <p:nvSpPr>
          <p:cNvPr id="12" name="Rechthoek: afgeronde hoeken 11">
            <a:extLst>
              <a:ext uri="{FF2B5EF4-FFF2-40B4-BE49-F238E27FC236}">
                <a16:creationId xmlns:a16="http://schemas.microsoft.com/office/drawing/2014/main" id="{4D9DEA4A-D7A9-4553-BC65-27AB899485EF}"/>
              </a:ext>
            </a:extLst>
          </p:cNvPr>
          <p:cNvSpPr/>
          <p:nvPr/>
        </p:nvSpPr>
        <p:spPr>
          <a:xfrm>
            <a:off x="6804248" y="4187864"/>
            <a:ext cx="1684757" cy="670586"/>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defPPr>
              <a:defRPr lang="nl-NL"/>
            </a:defPPr>
            <a:lvl1pPr marL="0" algn="l" defTabSz="911024" rtl="0" eaLnBrk="1" latinLnBrk="0" hangingPunct="1">
              <a:defRPr sz="1793" kern="1200">
                <a:solidFill>
                  <a:schemeClr val="lt1"/>
                </a:solidFill>
                <a:latin typeface="+mn-lt"/>
                <a:ea typeface="+mn-ea"/>
                <a:cs typeface="+mn-cs"/>
              </a:defRPr>
            </a:lvl1pPr>
            <a:lvl2pPr marL="455512" algn="l" defTabSz="911024" rtl="0" eaLnBrk="1" latinLnBrk="0" hangingPunct="1">
              <a:defRPr sz="1793" kern="1200">
                <a:solidFill>
                  <a:schemeClr val="lt1"/>
                </a:solidFill>
                <a:latin typeface="+mn-lt"/>
                <a:ea typeface="+mn-ea"/>
                <a:cs typeface="+mn-cs"/>
              </a:defRPr>
            </a:lvl2pPr>
            <a:lvl3pPr marL="911024" algn="l" defTabSz="911024" rtl="0" eaLnBrk="1" latinLnBrk="0" hangingPunct="1">
              <a:defRPr sz="1793" kern="1200">
                <a:solidFill>
                  <a:schemeClr val="lt1"/>
                </a:solidFill>
                <a:latin typeface="+mn-lt"/>
                <a:ea typeface="+mn-ea"/>
                <a:cs typeface="+mn-cs"/>
              </a:defRPr>
            </a:lvl3pPr>
            <a:lvl4pPr marL="1366535" algn="l" defTabSz="911024" rtl="0" eaLnBrk="1" latinLnBrk="0" hangingPunct="1">
              <a:defRPr sz="1793" kern="1200">
                <a:solidFill>
                  <a:schemeClr val="lt1"/>
                </a:solidFill>
                <a:latin typeface="+mn-lt"/>
                <a:ea typeface="+mn-ea"/>
                <a:cs typeface="+mn-cs"/>
              </a:defRPr>
            </a:lvl4pPr>
            <a:lvl5pPr marL="1822046" algn="l" defTabSz="911024" rtl="0" eaLnBrk="1" latinLnBrk="0" hangingPunct="1">
              <a:defRPr sz="1793" kern="1200">
                <a:solidFill>
                  <a:schemeClr val="lt1"/>
                </a:solidFill>
                <a:latin typeface="+mn-lt"/>
                <a:ea typeface="+mn-ea"/>
                <a:cs typeface="+mn-cs"/>
              </a:defRPr>
            </a:lvl5pPr>
            <a:lvl6pPr marL="2277558" algn="l" defTabSz="911024" rtl="0" eaLnBrk="1" latinLnBrk="0" hangingPunct="1">
              <a:defRPr sz="1793" kern="1200">
                <a:solidFill>
                  <a:schemeClr val="lt1"/>
                </a:solidFill>
                <a:latin typeface="+mn-lt"/>
                <a:ea typeface="+mn-ea"/>
                <a:cs typeface="+mn-cs"/>
              </a:defRPr>
            </a:lvl6pPr>
            <a:lvl7pPr marL="2733069" algn="l" defTabSz="911024" rtl="0" eaLnBrk="1" latinLnBrk="0" hangingPunct="1">
              <a:defRPr sz="1793" kern="1200">
                <a:solidFill>
                  <a:schemeClr val="lt1"/>
                </a:solidFill>
                <a:latin typeface="+mn-lt"/>
                <a:ea typeface="+mn-ea"/>
                <a:cs typeface="+mn-cs"/>
              </a:defRPr>
            </a:lvl7pPr>
            <a:lvl8pPr marL="3188581" algn="l" defTabSz="911024" rtl="0" eaLnBrk="1" latinLnBrk="0" hangingPunct="1">
              <a:defRPr sz="1793" kern="1200">
                <a:solidFill>
                  <a:schemeClr val="lt1"/>
                </a:solidFill>
                <a:latin typeface="+mn-lt"/>
                <a:ea typeface="+mn-ea"/>
                <a:cs typeface="+mn-cs"/>
              </a:defRPr>
            </a:lvl8pPr>
            <a:lvl9pPr marL="3644093" algn="l" defTabSz="911024" rtl="0" eaLnBrk="1" latinLnBrk="0" hangingPunct="1">
              <a:defRPr sz="1793" kern="1200">
                <a:solidFill>
                  <a:schemeClr val="lt1"/>
                </a:solidFill>
                <a:latin typeface="+mn-lt"/>
                <a:ea typeface="+mn-ea"/>
                <a:cs typeface="+mn-cs"/>
              </a:defRPr>
            </a:lvl9pPr>
          </a:lstStyle>
          <a:p>
            <a:pPr algn="ctr" fontAlgn="auto">
              <a:spcBef>
                <a:spcPts val="0"/>
              </a:spcBef>
              <a:spcAft>
                <a:spcPts val="0"/>
              </a:spcAft>
            </a:pPr>
            <a:r>
              <a:rPr lang="nl-NL" sz="1600" kern="0" dirty="0">
                <a:solidFill>
                  <a:srgbClr val="FFFFFF"/>
                </a:solidFill>
                <a:latin typeface="Arial" panose="020B0604020202020204"/>
              </a:rPr>
              <a:t>NL sanctieregeling</a:t>
            </a:r>
          </a:p>
        </p:txBody>
      </p:sp>
      <p:cxnSp>
        <p:nvCxnSpPr>
          <p:cNvPr id="13" name="Rechte verbindingslijn met pijl 12">
            <a:extLst>
              <a:ext uri="{FF2B5EF4-FFF2-40B4-BE49-F238E27FC236}">
                <a16:creationId xmlns:a16="http://schemas.microsoft.com/office/drawing/2014/main" id="{08CE89A0-54C1-46A0-91BC-F6786C415BEB}"/>
              </a:ext>
            </a:extLst>
          </p:cNvPr>
          <p:cNvCxnSpPr>
            <a:cxnSpLocks/>
            <a:stCxn id="7" idx="2"/>
            <a:endCxn id="10" idx="0"/>
          </p:cNvCxnSpPr>
          <p:nvPr/>
        </p:nvCxnSpPr>
        <p:spPr>
          <a:xfrm flipH="1">
            <a:off x="6899778" y="2384141"/>
            <a:ext cx="746848" cy="533338"/>
          </a:xfrm>
          <a:prstGeom prst="straightConnector1">
            <a:avLst/>
          </a:prstGeom>
          <a:noFill/>
          <a:ln w="6350" cap="flat" cmpd="sng" algn="ctr">
            <a:solidFill>
              <a:srgbClr val="001D4B"/>
            </a:solidFill>
            <a:prstDash val="solid"/>
            <a:miter lim="800000"/>
            <a:tailEnd type="triangle"/>
          </a:ln>
          <a:effectLst/>
        </p:spPr>
      </p:cxnSp>
      <p:sp>
        <p:nvSpPr>
          <p:cNvPr id="14" name="Rechthoek: afgeronde hoeken 13">
            <a:extLst>
              <a:ext uri="{FF2B5EF4-FFF2-40B4-BE49-F238E27FC236}">
                <a16:creationId xmlns:a16="http://schemas.microsoft.com/office/drawing/2014/main" id="{0C22C757-FC38-455C-86FF-E7B6EF733EDE}"/>
              </a:ext>
            </a:extLst>
          </p:cNvPr>
          <p:cNvSpPr/>
          <p:nvPr/>
        </p:nvSpPr>
        <p:spPr>
          <a:xfrm>
            <a:off x="7704347" y="2908631"/>
            <a:ext cx="1280415" cy="670586"/>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defPPr>
              <a:defRPr lang="nl-NL"/>
            </a:defPPr>
            <a:lvl1pPr marL="0" algn="l" defTabSz="911024" rtl="0" eaLnBrk="1" latinLnBrk="0" hangingPunct="1">
              <a:defRPr sz="1793" kern="1200">
                <a:solidFill>
                  <a:schemeClr val="lt1"/>
                </a:solidFill>
                <a:latin typeface="+mn-lt"/>
                <a:ea typeface="+mn-ea"/>
                <a:cs typeface="+mn-cs"/>
              </a:defRPr>
            </a:lvl1pPr>
            <a:lvl2pPr marL="455512" algn="l" defTabSz="911024" rtl="0" eaLnBrk="1" latinLnBrk="0" hangingPunct="1">
              <a:defRPr sz="1793" kern="1200">
                <a:solidFill>
                  <a:schemeClr val="lt1"/>
                </a:solidFill>
                <a:latin typeface="+mn-lt"/>
                <a:ea typeface="+mn-ea"/>
                <a:cs typeface="+mn-cs"/>
              </a:defRPr>
            </a:lvl2pPr>
            <a:lvl3pPr marL="911024" algn="l" defTabSz="911024" rtl="0" eaLnBrk="1" latinLnBrk="0" hangingPunct="1">
              <a:defRPr sz="1793" kern="1200">
                <a:solidFill>
                  <a:schemeClr val="lt1"/>
                </a:solidFill>
                <a:latin typeface="+mn-lt"/>
                <a:ea typeface="+mn-ea"/>
                <a:cs typeface="+mn-cs"/>
              </a:defRPr>
            </a:lvl3pPr>
            <a:lvl4pPr marL="1366535" algn="l" defTabSz="911024" rtl="0" eaLnBrk="1" latinLnBrk="0" hangingPunct="1">
              <a:defRPr sz="1793" kern="1200">
                <a:solidFill>
                  <a:schemeClr val="lt1"/>
                </a:solidFill>
                <a:latin typeface="+mn-lt"/>
                <a:ea typeface="+mn-ea"/>
                <a:cs typeface="+mn-cs"/>
              </a:defRPr>
            </a:lvl4pPr>
            <a:lvl5pPr marL="1822046" algn="l" defTabSz="911024" rtl="0" eaLnBrk="1" latinLnBrk="0" hangingPunct="1">
              <a:defRPr sz="1793" kern="1200">
                <a:solidFill>
                  <a:schemeClr val="lt1"/>
                </a:solidFill>
                <a:latin typeface="+mn-lt"/>
                <a:ea typeface="+mn-ea"/>
                <a:cs typeface="+mn-cs"/>
              </a:defRPr>
            </a:lvl5pPr>
            <a:lvl6pPr marL="2277558" algn="l" defTabSz="911024" rtl="0" eaLnBrk="1" latinLnBrk="0" hangingPunct="1">
              <a:defRPr sz="1793" kern="1200">
                <a:solidFill>
                  <a:schemeClr val="lt1"/>
                </a:solidFill>
                <a:latin typeface="+mn-lt"/>
                <a:ea typeface="+mn-ea"/>
                <a:cs typeface="+mn-cs"/>
              </a:defRPr>
            </a:lvl6pPr>
            <a:lvl7pPr marL="2733069" algn="l" defTabSz="911024" rtl="0" eaLnBrk="1" latinLnBrk="0" hangingPunct="1">
              <a:defRPr sz="1793" kern="1200">
                <a:solidFill>
                  <a:schemeClr val="lt1"/>
                </a:solidFill>
                <a:latin typeface="+mn-lt"/>
                <a:ea typeface="+mn-ea"/>
                <a:cs typeface="+mn-cs"/>
              </a:defRPr>
            </a:lvl7pPr>
            <a:lvl8pPr marL="3188581" algn="l" defTabSz="911024" rtl="0" eaLnBrk="1" latinLnBrk="0" hangingPunct="1">
              <a:defRPr sz="1793" kern="1200">
                <a:solidFill>
                  <a:schemeClr val="lt1"/>
                </a:solidFill>
                <a:latin typeface="+mn-lt"/>
                <a:ea typeface="+mn-ea"/>
                <a:cs typeface="+mn-cs"/>
              </a:defRPr>
            </a:lvl8pPr>
            <a:lvl9pPr marL="3644093" algn="l" defTabSz="911024" rtl="0" eaLnBrk="1" latinLnBrk="0" hangingPunct="1">
              <a:defRPr sz="1793" kern="1200">
                <a:solidFill>
                  <a:schemeClr val="lt1"/>
                </a:solidFill>
                <a:latin typeface="+mn-lt"/>
                <a:ea typeface="+mn-ea"/>
                <a:cs typeface="+mn-cs"/>
              </a:defRPr>
            </a:lvl9pPr>
          </a:lstStyle>
          <a:p>
            <a:pPr algn="ctr" fontAlgn="auto">
              <a:spcBef>
                <a:spcPts val="0"/>
              </a:spcBef>
              <a:spcAft>
                <a:spcPts val="0"/>
              </a:spcAft>
            </a:pPr>
            <a:r>
              <a:rPr lang="nl-NL" sz="1600" kern="0" dirty="0">
                <a:solidFill>
                  <a:srgbClr val="FFFFFF"/>
                </a:solidFill>
                <a:latin typeface="Arial" panose="020B0604020202020204"/>
              </a:rPr>
              <a:t>EU-besluit</a:t>
            </a:r>
          </a:p>
        </p:txBody>
      </p:sp>
      <p:cxnSp>
        <p:nvCxnSpPr>
          <p:cNvPr id="15" name="Rechte verbindingslijn met pijl 14">
            <a:extLst>
              <a:ext uri="{FF2B5EF4-FFF2-40B4-BE49-F238E27FC236}">
                <a16:creationId xmlns:a16="http://schemas.microsoft.com/office/drawing/2014/main" id="{AE264083-AB7A-43AC-8E44-AB3A0B6A0E07}"/>
              </a:ext>
            </a:extLst>
          </p:cNvPr>
          <p:cNvCxnSpPr>
            <a:cxnSpLocks/>
            <a:stCxn id="7" idx="2"/>
            <a:endCxn id="14" idx="0"/>
          </p:cNvCxnSpPr>
          <p:nvPr/>
        </p:nvCxnSpPr>
        <p:spPr>
          <a:xfrm>
            <a:off x="7646626" y="2384141"/>
            <a:ext cx="697929" cy="524490"/>
          </a:xfrm>
          <a:prstGeom prst="straightConnector1">
            <a:avLst/>
          </a:prstGeom>
          <a:noFill/>
          <a:ln w="6350" cap="flat" cmpd="sng" algn="ctr">
            <a:solidFill>
              <a:srgbClr val="001D4B"/>
            </a:solidFill>
            <a:prstDash val="solid"/>
            <a:miter lim="800000"/>
            <a:tailEnd type="triangle"/>
          </a:ln>
          <a:effectLst/>
        </p:spPr>
      </p:cxnSp>
      <p:cxnSp>
        <p:nvCxnSpPr>
          <p:cNvPr id="16" name="Rechte verbindingslijn met pijl 15">
            <a:extLst>
              <a:ext uri="{FF2B5EF4-FFF2-40B4-BE49-F238E27FC236}">
                <a16:creationId xmlns:a16="http://schemas.microsoft.com/office/drawing/2014/main" id="{A6A42546-4C99-4081-92F2-D2188C83C046}"/>
              </a:ext>
            </a:extLst>
          </p:cNvPr>
          <p:cNvCxnSpPr>
            <a:cxnSpLocks/>
            <a:stCxn id="14" idx="2"/>
            <a:endCxn id="12" idx="0"/>
          </p:cNvCxnSpPr>
          <p:nvPr/>
        </p:nvCxnSpPr>
        <p:spPr>
          <a:xfrm flipH="1">
            <a:off x="7646627" y="3579217"/>
            <a:ext cx="697928" cy="608647"/>
          </a:xfrm>
          <a:prstGeom prst="straightConnector1">
            <a:avLst/>
          </a:prstGeom>
          <a:noFill/>
          <a:ln w="6350" cap="flat" cmpd="sng" algn="ctr">
            <a:solidFill>
              <a:srgbClr val="001D4B"/>
            </a:solidFill>
            <a:prstDash val="solid"/>
            <a:miter lim="800000"/>
            <a:tailEnd type="triangle"/>
          </a:ln>
          <a:effectLst/>
        </p:spPr>
      </p:cxnSp>
      <p:cxnSp>
        <p:nvCxnSpPr>
          <p:cNvPr id="17" name="Rechte verbindingslijn met pijl 16">
            <a:extLst>
              <a:ext uri="{FF2B5EF4-FFF2-40B4-BE49-F238E27FC236}">
                <a16:creationId xmlns:a16="http://schemas.microsoft.com/office/drawing/2014/main" id="{2EBE5594-884E-2CBC-B530-1C6564CC7637}"/>
              </a:ext>
            </a:extLst>
          </p:cNvPr>
          <p:cNvCxnSpPr>
            <a:cxnSpLocks/>
            <a:endCxn id="12" idx="0"/>
          </p:cNvCxnSpPr>
          <p:nvPr/>
        </p:nvCxnSpPr>
        <p:spPr>
          <a:xfrm>
            <a:off x="6913143" y="3588065"/>
            <a:ext cx="733484" cy="599799"/>
          </a:xfrm>
          <a:prstGeom prst="straightConnector1">
            <a:avLst/>
          </a:prstGeom>
          <a:noFill/>
          <a:ln w="6350" cap="flat" cmpd="sng" algn="ctr">
            <a:solidFill>
              <a:srgbClr val="001D4B"/>
            </a:solidFill>
            <a:prstDash val="solid"/>
            <a:miter lim="800000"/>
            <a:tailEnd type="triangle"/>
          </a:ln>
          <a:effectLst/>
        </p:spPr>
      </p:cxnSp>
      <p:sp>
        <p:nvSpPr>
          <p:cNvPr id="2" name="Tijdelijke aanduiding voor voettekst 1">
            <a:extLst>
              <a:ext uri="{FF2B5EF4-FFF2-40B4-BE49-F238E27FC236}">
                <a16:creationId xmlns:a16="http://schemas.microsoft.com/office/drawing/2014/main" id="{3A9B79C9-F469-A2ED-6ECB-58284FB99023}"/>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7621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a:extLst>
              <a:ext uri="{FF2B5EF4-FFF2-40B4-BE49-F238E27FC236}">
                <a16:creationId xmlns:a16="http://schemas.microsoft.com/office/drawing/2014/main" id="{6534E962-9FC8-4139-B81A-26E4E3F88A9E}"/>
              </a:ext>
            </a:extLst>
          </p:cNvPr>
          <p:cNvGrpSpPr/>
          <p:nvPr/>
        </p:nvGrpSpPr>
        <p:grpSpPr>
          <a:xfrm>
            <a:off x="0" y="856375"/>
            <a:ext cx="9144000" cy="1520396"/>
            <a:chOff x="0" y="-1226"/>
            <a:chExt cx="12192000" cy="2027194"/>
          </a:xfrm>
        </p:grpSpPr>
        <p:grpSp>
          <p:nvGrpSpPr>
            <p:cNvPr id="6" name="Groep 5">
              <a:extLst>
                <a:ext uri="{FF2B5EF4-FFF2-40B4-BE49-F238E27FC236}">
                  <a16:creationId xmlns:a16="http://schemas.microsoft.com/office/drawing/2014/main" id="{ACAE0297-E635-4C44-8484-4E524BBCD4E2}"/>
                </a:ext>
              </a:extLst>
            </p:cNvPr>
            <p:cNvGrpSpPr/>
            <p:nvPr/>
          </p:nvGrpSpPr>
          <p:grpSpPr>
            <a:xfrm>
              <a:off x="0" y="-1226"/>
              <a:ext cx="12192000" cy="1276222"/>
              <a:chOff x="0" y="-1226"/>
              <a:chExt cx="12192000" cy="1276222"/>
            </a:xfrm>
          </p:grpSpPr>
          <p:sp>
            <p:nvSpPr>
              <p:cNvPr id="13" name="Rechthoek 12">
                <a:extLst>
                  <a:ext uri="{FF2B5EF4-FFF2-40B4-BE49-F238E27FC236}">
                    <a16:creationId xmlns:a16="http://schemas.microsoft.com/office/drawing/2014/main" id="{31BB26C7-E9FC-4D7C-8E89-6FC70514C65F}"/>
                  </a:ext>
                </a:extLst>
              </p:cNvPr>
              <p:cNvSpPr/>
              <p:nvPr/>
            </p:nvSpPr>
            <p:spPr>
              <a:xfrm>
                <a:off x="0" y="-1226"/>
                <a:ext cx="12192000" cy="1276222"/>
              </a:xfrm>
              <a:prstGeom prst="rect">
                <a:avLst/>
              </a:prstGeom>
              <a:solidFill>
                <a:schemeClr val="accent5">
                  <a:lumMod val="20000"/>
                  <a:lumOff val="80000"/>
                </a:schemeClr>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900" dirty="0">
                  <a:solidFill>
                    <a:srgbClr val="4F81BD"/>
                  </a:solidFill>
                  <a:latin typeface="PT Sans" panose="020B0503020203020204" pitchFamily="34" charset="77"/>
                  <a:ea typeface="Microsoft YaHei Light" charset="-122"/>
                  <a:cs typeface="Microsoft YaHei Light" charset="-122"/>
                </a:endParaRPr>
              </a:p>
            </p:txBody>
          </p:sp>
          <p:pic>
            <p:nvPicPr>
              <p:cNvPr id="14" name="Picture 31">
                <a:extLst>
                  <a:ext uri="{FF2B5EF4-FFF2-40B4-BE49-F238E27FC236}">
                    <a16:creationId xmlns:a16="http://schemas.microsoft.com/office/drawing/2014/main" id="{C6F1DC9C-74EC-407D-8BB2-9FD987BB195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760166" y="76500"/>
                <a:ext cx="1173602" cy="780851"/>
              </a:xfrm>
              <a:prstGeom prst="rect">
                <a:avLst/>
              </a:prstGeom>
            </p:spPr>
          </p:pic>
          <p:pic>
            <p:nvPicPr>
              <p:cNvPr id="15" name="Graphic 14">
                <a:extLst>
                  <a:ext uri="{FF2B5EF4-FFF2-40B4-BE49-F238E27FC236}">
                    <a16:creationId xmlns:a16="http://schemas.microsoft.com/office/drawing/2014/main" id="{1E4ECE6F-F1E9-48C5-BE17-37700336EB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10173" y="196054"/>
                <a:ext cx="892687" cy="933891"/>
              </a:xfrm>
              <a:prstGeom prst="rect">
                <a:avLst/>
              </a:prstGeom>
            </p:spPr>
          </p:pic>
        </p:grpSp>
        <p:grpSp>
          <p:nvGrpSpPr>
            <p:cNvPr id="7" name="Groep 6">
              <a:extLst>
                <a:ext uri="{FF2B5EF4-FFF2-40B4-BE49-F238E27FC236}">
                  <a16:creationId xmlns:a16="http://schemas.microsoft.com/office/drawing/2014/main" id="{0EABB7E1-244E-4AF0-8127-1A2C7E340041}"/>
                </a:ext>
              </a:extLst>
            </p:cNvPr>
            <p:cNvGrpSpPr/>
            <p:nvPr/>
          </p:nvGrpSpPr>
          <p:grpSpPr>
            <a:xfrm>
              <a:off x="2622341" y="39137"/>
              <a:ext cx="6886323" cy="1986831"/>
              <a:chOff x="2622341" y="39137"/>
              <a:chExt cx="6886323" cy="1986831"/>
            </a:xfrm>
          </p:grpSpPr>
          <p:grpSp>
            <p:nvGrpSpPr>
              <p:cNvPr id="8" name="Groep 7">
                <a:extLst>
                  <a:ext uri="{FF2B5EF4-FFF2-40B4-BE49-F238E27FC236}">
                    <a16:creationId xmlns:a16="http://schemas.microsoft.com/office/drawing/2014/main" id="{D364BABF-6B5A-4E8D-AFBB-3D81644E6F75}"/>
                  </a:ext>
                </a:extLst>
              </p:cNvPr>
              <p:cNvGrpSpPr/>
              <p:nvPr/>
            </p:nvGrpSpPr>
            <p:grpSpPr>
              <a:xfrm>
                <a:off x="2622341" y="39137"/>
                <a:ext cx="6886323" cy="1986831"/>
                <a:chOff x="1810751" y="-97251"/>
                <a:chExt cx="7459706" cy="2340263"/>
              </a:xfrm>
            </p:grpSpPr>
            <p:sp>
              <p:nvSpPr>
                <p:cNvPr id="10" name="Wolk 9">
                  <a:extLst>
                    <a:ext uri="{FF2B5EF4-FFF2-40B4-BE49-F238E27FC236}">
                      <a16:creationId xmlns:a16="http://schemas.microsoft.com/office/drawing/2014/main" id="{586304E9-2901-4369-9D5E-A1858BF009D5}"/>
                    </a:ext>
                  </a:extLst>
                </p:cNvPr>
                <p:cNvSpPr/>
                <p:nvPr/>
              </p:nvSpPr>
              <p:spPr>
                <a:xfrm rot="249752">
                  <a:off x="1810751" y="169632"/>
                  <a:ext cx="4506114" cy="2073380"/>
                </a:xfrm>
                <a:prstGeom prst="cloud">
                  <a:avLst/>
                </a:prstGeom>
                <a:solidFill>
                  <a:schemeClr val="bg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900" dirty="0">
                    <a:solidFill>
                      <a:srgbClr val="4F81BD"/>
                    </a:solidFill>
                    <a:latin typeface="PT Sans" panose="020B0503020203020204" pitchFamily="34" charset="77"/>
                    <a:ea typeface="Microsoft YaHei Light" charset="-122"/>
                    <a:cs typeface="Microsoft YaHei Light" charset="-122"/>
                  </a:endParaRPr>
                </a:p>
              </p:txBody>
            </p:sp>
            <p:sp>
              <p:nvSpPr>
                <p:cNvPr id="11" name="Wolk 10">
                  <a:extLst>
                    <a:ext uri="{FF2B5EF4-FFF2-40B4-BE49-F238E27FC236}">
                      <a16:creationId xmlns:a16="http://schemas.microsoft.com/office/drawing/2014/main" id="{DE63064D-EA27-4F4A-8DFB-034FFCE2F9EB}"/>
                    </a:ext>
                  </a:extLst>
                </p:cNvPr>
                <p:cNvSpPr/>
                <p:nvPr/>
              </p:nvSpPr>
              <p:spPr>
                <a:xfrm rot="249752">
                  <a:off x="4764343" y="169632"/>
                  <a:ext cx="4506114" cy="2073380"/>
                </a:xfrm>
                <a:prstGeom prst="cloud">
                  <a:avLst/>
                </a:prstGeom>
                <a:solidFill>
                  <a:schemeClr val="bg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900" dirty="0">
                    <a:solidFill>
                      <a:srgbClr val="4F81BD"/>
                    </a:solidFill>
                    <a:latin typeface="PT Sans" panose="020B0503020203020204" pitchFamily="34" charset="77"/>
                    <a:ea typeface="Microsoft YaHei Light" charset="-122"/>
                    <a:cs typeface="Microsoft YaHei Light" charset="-122"/>
                  </a:endParaRPr>
                </a:p>
              </p:txBody>
            </p:sp>
            <p:sp>
              <p:nvSpPr>
                <p:cNvPr id="12" name="Wolk 11">
                  <a:extLst>
                    <a:ext uri="{FF2B5EF4-FFF2-40B4-BE49-F238E27FC236}">
                      <a16:creationId xmlns:a16="http://schemas.microsoft.com/office/drawing/2014/main" id="{C3B530A7-C189-4490-B62C-AC13908B23EC}"/>
                    </a:ext>
                  </a:extLst>
                </p:cNvPr>
                <p:cNvSpPr/>
                <p:nvPr/>
              </p:nvSpPr>
              <p:spPr>
                <a:xfrm rot="249752">
                  <a:off x="2905992" y="-97251"/>
                  <a:ext cx="4506114" cy="2073380"/>
                </a:xfrm>
                <a:prstGeom prst="cloud">
                  <a:avLst/>
                </a:prstGeom>
                <a:solidFill>
                  <a:schemeClr val="bg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900" dirty="0">
                    <a:solidFill>
                      <a:srgbClr val="4F81BD"/>
                    </a:solidFill>
                    <a:latin typeface="PT Sans" panose="020B0503020203020204" pitchFamily="34" charset="77"/>
                    <a:ea typeface="Microsoft YaHei Light" charset="-122"/>
                    <a:cs typeface="Microsoft YaHei Light" charset="-122"/>
                  </a:endParaRPr>
                </a:p>
              </p:txBody>
            </p:sp>
          </p:grpSp>
          <p:sp>
            <p:nvSpPr>
              <p:cNvPr id="9" name="Titel 1">
                <a:extLst>
                  <a:ext uri="{FF2B5EF4-FFF2-40B4-BE49-F238E27FC236}">
                    <a16:creationId xmlns:a16="http://schemas.microsoft.com/office/drawing/2014/main" id="{505E75AD-521E-4DFE-900F-A1EE144ED4DC}"/>
                  </a:ext>
                </a:extLst>
              </p:cNvPr>
              <p:cNvSpPr txBox="1">
                <a:spLocks/>
              </p:cNvSpPr>
              <p:nvPr/>
            </p:nvSpPr>
            <p:spPr>
              <a:xfrm>
                <a:off x="2806333" y="212945"/>
                <a:ext cx="6446383" cy="1107995"/>
              </a:xfrm>
              <a:prstGeom prst="rect">
                <a:avLst/>
              </a:prstGeom>
            </p:spPr>
            <p:txBody>
              <a:bodyPr vert="horz" wrap="square" lIns="0" tIns="0" rIns="0" bIns="0" rtlCol="0" anchor="b">
                <a:spAutoFit/>
              </a:bodyPr>
              <a:lstStyle>
                <a:lvl1pPr algn="l" defTabSz="914411" rtl="0" eaLnBrk="1" fontAlgn="base" latinLnBrk="0" hangingPunct="1">
                  <a:lnSpc>
                    <a:spcPct val="90000"/>
                  </a:lnSpc>
                  <a:spcBef>
                    <a:spcPct val="0"/>
                  </a:spcBef>
                  <a:buNone/>
                  <a:defRPr sz="2400" b="0" i="0" kern="1200" cap="none" spc="0" baseline="0">
                    <a:solidFill>
                      <a:schemeClr val="tx2"/>
                    </a:solidFill>
                    <a:latin typeface="PT Sans" charset="-52"/>
                    <a:ea typeface="PT Sans" charset="-52"/>
                    <a:cs typeface="PT Sans" charset="-52"/>
                  </a:defRPr>
                </a:lvl1pPr>
              </a:lstStyle>
              <a:p>
                <a:pPr algn="ctr" defTabSz="685808">
                  <a:tabLst>
                    <a:tab pos="994172" algn="l"/>
                  </a:tabLst>
                </a:pPr>
                <a:r>
                  <a:rPr lang="nl-NL" sz="1500" b="1" dirty="0">
                    <a:solidFill>
                      <a:srgbClr val="1F497D"/>
                    </a:solidFill>
                  </a:rPr>
                  <a:t>Hoofddoel Contract Zekerheid: </a:t>
                </a:r>
                <a:br>
                  <a:rPr lang="nl-NL" sz="1500" b="1" dirty="0">
                    <a:solidFill>
                      <a:srgbClr val="1F497D"/>
                    </a:solidFill>
                  </a:rPr>
                </a:br>
                <a:r>
                  <a:rPr lang="nl-NL" sz="1500" dirty="0">
                    <a:solidFill>
                      <a:srgbClr val="1F497D"/>
                    </a:solidFill>
                  </a:rPr>
                  <a:t>Binnen 3 maanden polis en nota bij klant.</a:t>
                </a:r>
                <a:br>
                  <a:rPr lang="nl-NL" sz="1500" dirty="0">
                    <a:solidFill>
                      <a:srgbClr val="1F497D"/>
                    </a:solidFill>
                  </a:rPr>
                </a:br>
                <a:r>
                  <a:rPr lang="nl-NL" sz="1500" dirty="0">
                    <a:solidFill>
                      <a:srgbClr val="1F497D"/>
                    </a:solidFill>
                  </a:rPr>
                  <a:t>In 95% van de gevallen. Voor de januari prolongatie </a:t>
                </a:r>
                <a:br>
                  <a:rPr lang="nl-NL" sz="1500" dirty="0">
                    <a:solidFill>
                      <a:srgbClr val="1F497D"/>
                    </a:solidFill>
                  </a:rPr>
                </a:br>
                <a:r>
                  <a:rPr lang="nl-NL" sz="1500" dirty="0">
                    <a:solidFill>
                      <a:srgbClr val="1F497D"/>
                    </a:solidFill>
                  </a:rPr>
                  <a:t>te bereiken op 1 april 2023.</a:t>
                </a:r>
              </a:p>
            </p:txBody>
          </p:sp>
        </p:grpSp>
      </p:grpSp>
      <p:sp>
        <p:nvSpPr>
          <p:cNvPr id="16" name="Rechthoek 15">
            <a:extLst>
              <a:ext uri="{FF2B5EF4-FFF2-40B4-BE49-F238E27FC236}">
                <a16:creationId xmlns:a16="http://schemas.microsoft.com/office/drawing/2014/main" id="{F0E4BE38-7654-4672-88E5-8FDC64628D2A}"/>
              </a:ext>
            </a:extLst>
          </p:cNvPr>
          <p:cNvSpPr/>
          <p:nvPr/>
        </p:nvSpPr>
        <p:spPr>
          <a:xfrm>
            <a:off x="518145" y="2165206"/>
            <a:ext cx="3311002" cy="3616169"/>
          </a:xfrm>
          <a:prstGeom prst="rect">
            <a:avLst/>
          </a:prstGeom>
          <a:solidFill>
            <a:schemeClr val="accent5">
              <a:lumMod val="20000"/>
              <a:lumOff val="80000"/>
              <a:alpha val="47000"/>
            </a:schemeClr>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825" dirty="0">
              <a:solidFill>
                <a:srgbClr val="4F81BD"/>
              </a:solidFill>
              <a:latin typeface="PT Sans" panose="020B0503020203020204" pitchFamily="34" charset="77"/>
              <a:ea typeface="Microsoft YaHei Light" charset="-122"/>
              <a:cs typeface="Microsoft YaHei Light" charset="-122"/>
            </a:endParaRPr>
          </a:p>
        </p:txBody>
      </p:sp>
      <p:sp>
        <p:nvSpPr>
          <p:cNvPr id="17" name="Rechthoek 16">
            <a:extLst>
              <a:ext uri="{FF2B5EF4-FFF2-40B4-BE49-F238E27FC236}">
                <a16:creationId xmlns:a16="http://schemas.microsoft.com/office/drawing/2014/main" id="{3EAFE5D0-BE9C-4EAE-9212-4E535EB0B5A6}"/>
              </a:ext>
            </a:extLst>
          </p:cNvPr>
          <p:cNvSpPr/>
          <p:nvPr/>
        </p:nvSpPr>
        <p:spPr>
          <a:xfrm>
            <a:off x="3975886" y="2165206"/>
            <a:ext cx="2143905" cy="3616169"/>
          </a:xfrm>
          <a:prstGeom prst="rect">
            <a:avLst/>
          </a:prstGeom>
          <a:solidFill>
            <a:schemeClr val="accent5">
              <a:lumMod val="20000"/>
              <a:lumOff val="80000"/>
              <a:alpha val="47000"/>
            </a:schemeClr>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825" dirty="0">
              <a:solidFill>
                <a:srgbClr val="4F81BD"/>
              </a:solidFill>
              <a:latin typeface="PT Sans" panose="020B0503020203020204" pitchFamily="34" charset="77"/>
              <a:ea typeface="Microsoft YaHei Light" charset="-122"/>
              <a:cs typeface="Microsoft YaHei Light" charset="-122"/>
            </a:endParaRPr>
          </a:p>
        </p:txBody>
      </p:sp>
      <p:sp>
        <p:nvSpPr>
          <p:cNvPr id="18" name="Rechthoek 17">
            <a:extLst>
              <a:ext uri="{FF2B5EF4-FFF2-40B4-BE49-F238E27FC236}">
                <a16:creationId xmlns:a16="http://schemas.microsoft.com/office/drawing/2014/main" id="{463AD8E1-B3B6-471A-BF10-35F84A806A3D}"/>
              </a:ext>
            </a:extLst>
          </p:cNvPr>
          <p:cNvSpPr/>
          <p:nvPr/>
        </p:nvSpPr>
        <p:spPr>
          <a:xfrm>
            <a:off x="6278986" y="2165206"/>
            <a:ext cx="2629472" cy="3616169"/>
          </a:xfrm>
          <a:prstGeom prst="rect">
            <a:avLst/>
          </a:prstGeom>
          <a:solidFill>
            <a:schemeClr val="accent5">
              <a:lumMod val="20000"/>
              <a:lumOff val="80000"/>
              <a:alpha val="47000"/>
            </a:schemeClr>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825" dirty="0">
              <a:solidFill>
                <a:srgbClr val="4F81BD"/>
              </a:solidFill>
              <a:latin typeface="PT Sans" panose="020B0503020203020204" pitchFamily="34" charset="77"/>
              <a:ea typeface="Microsoft YaHei Light" charset="-122"/>
              <a:cs typeface="Microsoft YaHei Light" charset="-122"/>
            </a:endParaRPr>
          </a:p>
        </p:txBody>
      </p:sp>
      <p:sp>
        <p:nvSpPr>
          <p:cNvPr id="19" name="Afgeronde rechthoek 124">
            <a:extLst>
              <a:ext uri="{FF2B5EF4-FFF2-40B4-BE49-F238E27FC236}">
                <a16:creationId xmlns:a16="http://schemas.microsoft.com/office/drawing/2014/main" id="{996F075D-6316-4FA3-BAEC-A8C8C4EE95F6}"/>
              </a:ext>
            </a:extLst>
          </p:cNvPr>
          <p:cNvSpPr/>
          <p:nvPr/>
        </p:nvSpPr>
        <p:spPr>
          <a:xfrm>
            <a:off x="520613" y="2206633"/>
            <a:ext cx="3310774" cy="3574742"/>
          </a:xfrm>
          <a:prstGeom prst="roundRect">
            <a:avLst>
              <a:gd name="adj" fmla="val 338"/>
            </a:avLst>
          </a:prstGeom>
          <a:solidFill>
            <a:srgbClr val="92D050">
              <a:alpha val="20500"/>
            </a:srgbClr>
          </a:solidFill>
          <a:ln w="19050">
            <a:solidFill>
              <a:srgbClr val="00B050"/>
            </a:solidFill>
            <a:prstDash val="sysDot"/>
          </a:ln>
        </p:spPr>
        <p:style>
          <a:lnRef idx="1">
            <a:schemeClr val="accent4"/>
          </a:lnRef>
          <a:fillRef idx="2">
            <a:schemeClr val="accent4"/>
          </a:fillRef>
          <a:effectRef idx="1">
            <a:schemeClr val="accent4"/>
          </a:effectRef>
          <a:fontRef idx="minor">
            <a:schemeClr val="dk1"/>
          </a:fontRef>
        </p:style>
        <p:txBody>
          <a:bodyPr wrap="square" anchor="b">
            <a:noAutofit/>
          </a:bodyPr>
          <a:lstStyle/>
          <a:p>
            <a:pPr marL="173831" defTabSz="685800"/>
            <a:r>
              <a:rPr lang="nl-NL" sz="788" dirty="0">
                <a:solidFill>
                  <a:srgbClr val="345994"/>
                </a:solidFill>
                <a:latin typeface="PT Sans" panose="020B0503020203020204" pitchFamily="34" charset="77"/>
                <a:ea typeface="Microsoft YaHei Light" charset="-122"/>
                <a:cs typeface="Microsoft YaHei Light" charset="-122"/>
              </a:rPr>
              <a:t>Ongeveer 80% van de portefeuille </a:t>
            </a:r>
          </a:p>
          <a:p>
            <a:pPr marL="173831" defTabSz="685800"/>
            <a:r>
              <a:rPr lang="nl-NL" sz="788" dirty="0">
                <a:solidFill>
                  <a:srgbClr val="345994"/>
                </a:solidFill>
                <a:latin typeface="PT Sans" panose="020B0503020203020204" pitchFamily="34" charset="77"/>
                <a:ea typeface="Microsoft YaHei Light" charset="-122"/>
                <a:cs typeface="Microsoft YaHei Light" charset="-122"/>
              </a:rPr>
              <a:t>past in deze tijdslijnen. Zo ontstaat </a:t>
            </a:r>
          </a:p>
          <a:p>
            <a:pPr marL="173831" defTabSz="685800"/>
            <a:r>
              <a:rPr lang="nl-NL" sz="788" dirty="0">
                <a:solidFill>
                  <a:srgbClr val="345994"/>
                </a:solidFill>
                <a:latin typeface="PT Sans" panose="020B0503020203020204" pitchFamily="34" charset="77"/>
                <a:ea typeface="Microsoft YaHei Light" charset="-122"/>
                <a:cs typeface="Microsoft YaHei Light" charset="-122"/>
              </a:rPr>
              <a:t>voldoende ruimte voor de moeilijk </a:t>
            </a:r>
          </a:p>
          <a:p>
            <a:pPr marL="173831" defTabSz="685800"/>
            <a:r>
              <a:rPr lang="nl-NL" sz="788" dirty="0">
                <a:solidFill>
                  <a:srgbClr val="345994"/>
                </a:solidFill>
                <a:latin typeface="PT Sans" panose="020B0503020203020204" pitchFamily="34" charset="77"/>
                <a:ea typeface="Microsoft YaHei Light" charset="-122"/>
                <a:cs typeface="Microsoft YaHei Light" charset="-122"/>
              </a:rPr>
              <a:t>verzekerbare risico’s.</a:t>
            </a:r>
          </a:p>
          <a:p>
            <a:pPr defTabSz="685800"/>
            <a:endParaRPr lang="nl-NL" sz="1200" b="1" dirty="0">
              <a:solidFill>
                <a:srgbClr val="1F497D"/>
              </a:solidFill>
              <a:latin typeface="Calibri"/>
            </a:endParaRPr>
          </a:p>
        </p:txBody>
      </p:sp>
      <p:grpSp>
        <p:nvGrpSpPr>
          <p:cNvPr id="20" name="Groep 19">
            <a:extLst>
              <a:ext uri="{FF2B5EF4-FFF2-40B4-BE49-F238E27FC236}">
                <a16:creationId xmlns:a16="http://schemas.microsoft.com/office/drawing/2014/main" id="{6D166457-30D4-4E50-87DB-A5160CEB8E5E}"/>
              </a:ext>
            </a:extLst>
          </p:cNvPr>
          <p:cNvGrpSpPr/>
          <p:nvPr/>
        </p:nvGrpSpPr>
        <p:grpSpPr>
          <a:xfrm>
            <a:off x="0" y="3569038"/>
            <a:ext cx="9144000" cy="391964"/>
            <a:chOff x="0" y="3615717"/>
            <a:chExt cx="12192000" cy="522618"/>
          </a:xfrm>
        </p:grpSpPr>
        <p:sp>
          <p:nvSpPr>
            <p:cNvPr id="21" name="Rechthoek 20">
              <a:extLst>
                <a:ext uri="{FF2B5EF4-FFF2-40B4-BE49-F238E27FC236}">
                  <a16:creationId xmlns:a16="http://schemas.microsoft.com/office/drawing/2014/main" id="{7BEC36C0-6E03-42A7-B8ED-68B8B422C5A9}"/>
                </a:ext>
              </a:extLst>
            </p:cNvPr>
            <p:cNvSpPr/>
            <p:nvPr/>
          </p:nvSpPr>
          <p:spPr>
            <a:xfrm>
              <a:off x="0" y="3615717"/>
              <a:ext cx="12192000" cy="522618"/>
            </a:xfrm>
            <a:prstGeom prst="rect">
              <a:avLst/>
            </a:prstGeom>
            <a:solidFill>
              <a:schemeClr val="bg1">
                <a:lumMod val="75000"/>
              </a:schemeClr>
            </a:solidFill>
            <a:ln w="6350" cap="flat" cmpd="sng" algn="ctr">
              <a:noFill/>
              <a:prstDash val="solid"/>
              <a:round/>
              <a:headEnd type="none" w="med" len="med"/>
              <a:tailEnd type="none" w="med" len="med"/>
            </a:ln>
            <a:effectLst>
              <a:outerShdw blurRad="25400" dist="25400" dir="2700000" algn="tl" rotWithShape="0">
                <a:schemeClr val="tx1">
                  <a:lumMod val="50000"/>
                  <a:lumOff val="50000"/>
                  <a:alpha val="40000"/>
                </a:schemeClr>
              </a:out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825"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cxnSp>
          <p:nvCxnSpPr>
            <p:cNvPr id="22" name="Rechte verbindingslijn met pijl 21">
              <a:extLst>
                <a:ext uri="{FF2B5EF4-FFF2-40B4-BE49-F238E27FC236}">
                  <a16:creationId xmlns:a16="http://schemas.microsoft.com/office/drawing/2014/main" id="{CF3E339C-A2B5-46EC-A088-9DA5D0DB59B1}"/>
                </a:ext>
              </a:extLst>
            </p:cNvPr>
            <p:cNvCxnSpPr>
              <a:cxnSpLocks/>
            </p:cNvCxnSpPr>
            <p:nvPr/>
          </p:nvCxnSpPr>
          <p:spPr>
            <a:xfrm>
              <a:off x="0" y="3872716"/>
              <a:ext cx="11345563" cy="26648"/>
            </a:xfrm>
            <a:prstGeom prst="straightConnector1">
              <a:avLst/>
            </a:prstGeom>
            <a:ln w="12700">
              <a:solidFill>
                <a:schemeClr val="bg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3" name="Afgeronde rechthoek 55">
              <a:extLst>
                <a:ext uri="{FF2B5EF4-FFF2-40B4-BE49-F238E27FC236}">
                  <a16:creationId xmlns:a16="http://schemas.microsoft.com/office/drawing/2014/main" id="{3C5C5CC5-D21C-4DCF-ADA8-CEEA250C72E1}"/>
                </a:ext>
              </a:extLst>
            </p:cNvPr>
            <p:cNvSpPr/>
            <p:nvPr/>
          </p:nvSpPr>
          <p:spPr>
            <a:xfrm>
              <a:off x="43068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lnSpc>
                  <a:spcPct val="120000"/>
                </a:lnSpc>
              </a:pPr>
              <a:endParaRPr lang="nl-NL" sz="825"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4" name="Afgeronde rechthoek 56">
              <a:extLst>
                <a:ext uri="{FF2B5EF4-FFF2-40B4-BE49-F238E27FC236}">
                  <a16:creationId xmlns:a16="http://schemas.microsoft.com/office/drawing/2014/main" id="{FFB5B735-F630-46EF-9E91-387924195425}"/>
                </a:ext>
              </a:extLst>
            </p:cNvPr>
            <p:cNvSpPr/>
            <p:nvPr/>
          </p:nvSpPr>
          <p:spPr>
            <a:xfrm>
              <a:off x="152796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5" name="Afgeronde rechthoek 57">
              <a:extLst>
                <a:ext uri="{FF2B5EF4-FFF2-40B4-BE49-F238E27FC236}">
                  <a16:creationId xmlns:a16="http://schemas.microsoft.com/office/drawing/2014/main" id="{92E43E85-0EE4-4FD5-95D2-E7F7AFF72C22}"/>
                </a:ext>
              </a:extLst>
            </p:cNvPr>
            <p:cNvSpPr/>
            <p:nvPr/>
          </p:nvSpPr>
          <p:spPr>
            <a:xfrm>
              <a:off x="262524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6" name="Afgeronde rechthoek 58">
              <a:extLst>
                <a:ext uri="{FF2B5EF4-FFF2-40B4-BE49-F238E27FC236}">
                  <a16:creationId xmlns:a16="http://schemas.microsoft.com/office/drawing/2014/main" id="{BFB60896-9DD2-411D-AAAC-7C9DDBC2FCF5}"/>
                </a:ext>
              </a:extLst>
            </p:cNvPr>
            <p:cNvSpPr/>
            <p:nvPr/>
          </p:nvSpPr>
          <p:spPr>
            <a:xfrm>
              <a:off x="372252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7" name="Afgeronde rechthoek 59">
              <a:extLst>
                <a:ext uri="{FF2B5EF4-FFF2-40B4-BE49-F238E27FC236}">
                  <a16:creationId xmlns:a16="http://schemas.microsoft.com/office/drawing/2014/main" id="{433F1CBA-0896-4EA9-8433-28786A2912C2}"/>
                </a:ext>
              </a:extLst>
            </p:cNvPr>
            <p:cNvSpPr/>
            <p:nvPr/>
          </p:nvSpPr>
          <p:spPr>
            <a:xfrm>
              <a:off x="481980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8" name="Afgeronde rechthoek 60">
              <a:extLst>
                <a:ext uri="{FF2B5EF4-FFF2-40B4-BE49-F238E27FC236}">
                  <a16:creationId xmlns:a16="http://schemas.microsoft.com/office/drawing/2014/main" id="{FF63006F-B6E2-4C3B-8F2F-DB5A59BCCC8D}"/>
                </a:ext>
              </a:extLst>
            </p:cNvPr>
            <p:cNvSpPr/>
            <p:nvPr/>
          </p:nvSpPr>
          <p:spPr>
            <a:xfrm>
              <a:off x="591708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29" name="Afgeronde rechthoek 61">
              <a:extLst>
                <a:ext uri="{FF2B5EF4-FFF2-40B4-BE49-F238E27FC236}">
                  <a16:creationId xmlns:a16="http://schemas.microsoft.com/office/drawing/2014/main" id="{CBAB27FF-0E62-4667-94F9-427CE2A26840}"/>
                </a:ext>
              </a:extLst>
            </p:cNvPr>
            <p:cNvSpPr/>
            <p:nvPr/>
          </p:nvSpPr>
          <p:spPr>
            <a:xfrm>
              <a:off x="811164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30" name="Afgeronde rechthoek 62">
              <a:extLst>
                <a:ext uri="{FF2B5EF4-FFF2-40B4-BE49-F238E27FC236}">
                  <a16:creationId xmlns:a16="http://schemas.microsoft.com/office/drawing/2014/main" id="{1F86D730-1A76-40CF-A372-50AFB6A266B1}"/>
                </a:ext>
              </a:extLst>
            </p:cNvPr>
            <p:cNvSpPr/>
            <p:nvPr/>
          </p:nvSpPr>
          <p:spPr>
            <a:xfrm>
              <a:off x="920892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31" name="Afgeronde rechthoek 63">
              <a:extLst>
                <a:ext uri="{FF2B5EF4-FFF2-40B4-BE49-F238E27FC236}">
                  <a16:creationId xmlns:a16="http://schemas.microsoft.com/office/drawing/2014/main" id="{2749046E-CD7A-480E-8690-B48BCE5C8078}"/>
                </a:ext>
              </a:extLst>
            </p:cNvPr>
            <p:cNvSpPr/>
            <p:nvPr/>
          </p:nvSpPr>
          <p:spPr>
            <a:xfrm>
              <a:off x="1030620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32" name="Afgeronde rechthoek 64">
              <a:extLst>
                <a:ext uri="{FF2B5EF4-FFF2-40B4-BE49-F238E27FC236}">
                  <a16:creationId xmlns:a16="http://schemas.microsoft.com/office/drawing/2014/main" id="{D7801DF2-7A2A-4E30-943A-E44F43967D5A}"/>
                </a:ext>
              </a:extLst>
            </p:cNvPr>
            <p:cNvSpPr/>
            <p:nvPr/>
          </p:nvSpPr>
          <p:spPr>
            <a:xfrm>
              <a:off x="1140348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33" name="Afgeronde rechthoek 94">
              <a:extLst>
                <a:ext uri="{FF2B5EF4-FFF2-40B4-BE49-F238E27FC236}">
                  <a16:creationId xmlns:a16="http://schemas.microsoft.com/office/drawing/2014/main" id="{D529DB46-C0D8-4F9A-BD60-13778914DDB7}"/>
                </a:ext>
              </a:extLst>
            </p:cNvPr>
            <p:cNvSpPr/>
            <p:nvPr/>
          </p:nvSpPr>
          <p:spPr>
            <a:xfrm>
              <a:off x="7014365" y="3766788"/>
              <a:ext cx="495397" cy="216000"/>
            </a:xfrm>
            <a:prstGeom prst="roundRect">
              <a:avLst/>
            </a:prstGeom>
            <a:solidFill>
              <a:schemeClr val="bg1"/>
            </a:solidFill>
            <a:ln w="6350" cap="flat" cmpd="sng" algn="ctr">
              <a:noFill/>
              <a:prstDash val="solid"/>
              <a:round/>
              <a:headEnd type="none" w="med" len="med"/>
              <a:tailEnd type="none" w="med" len="med"/>
            </a:ln>
            <a:effectLst>
              <a:innerShdw blurRad="25400" dist="25400" dir="16200000">
                <a:schemeClr val="bg2">
                  <a:lumMod val="50000"/>
                  <a:alpha val="40000"/>
                </a:schemeClr>
              </a:innerShdw>
            </a:effectLst>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a:endParaRPr lang="nl-NL" sz="788" dirty="0">
                <a:solidFill>
                  <a:prstClr val="black">
                    <a:lumMod val="50000"/>
                    <a:lumOff val="50000"/>
                  </a:prstClr>
                </a:solidFill>
                <a:latin typeface="PT Sans" panose="020B0503020203020204" pitchFamily="34" charset="77"/>
                <a:ea typeface="Microsoft YaHei Light" charset="-122"/>
                <a:cs typeface="Microsoft YaHei Light" charset="-122"/>
              </a:endParaRPr>
            </a:p>
          </p:txBody>
        </p:sp>
        <p:sp>
          <p:nvSpPr>
            <p:cNvPr id="34" name="Tekstvak 33">
              <a:extLst>
                <a:ext uri="{FF2B5EF4-FFF2-40B4-BE49-F238E27FC236}">
                  <a16:creationId xmlns:a16="http://schemas.microsoft.com/office/drawing/2014/main" id="{BDFD7DA3-C5CF-4717-A8C9-46FD218A7FFB}"/>
                </a:ext>
              </a:extLst>
            </p:cNvPr>
            <p:cNvSpPr txBox="1"/>
            <p:nvPr/>
          </p:nvSpPr>
          <p:spPr>
            <a:xfrm>
              <a:off x="387067" y="3702725"/>
              <a:ext cx="599173" cy="379317"/>
            </a:xfrm>
            <a:prstGeom prst="rect">
              <a:avLst/>
            </a:prstGeom>
            <a:noFill/>
          </p:spPr>
          <p:txBody>
            <a:bodyPr wrap="square" lIns="54000" tIns="54000" rIns="54000" bIns="54000" rtlCol="0">
              <a:noAutofit/>
            </a:bodyPr>
            <a:lstStyle/>
            <a:p>
              <a:pPr algn="ctr" defTabSz="685800">
                <a:lnSpc>
                  <a:spcPct val="120000"/>
                </a:lnSpc>
              </a:pPr>
              <a:r>
                <a:rPr lang="nl-NL" sz="788" b="1" dirty="0">
                  <a:solidFill>
                    <a:prstClr val="black">
                      <a:lumMod val="50000"/>
                      <a:lumOff val="50000"/>
                    </a:prstClr>
                  </a:solidFill>
                  <a:latin typeface="PT Sans" panose="020B0503020203020204" pitchFamily="34" charset="77"/>
                  <a:ea typeface="Microsoft YaHei Light" charset="-122"/>
                  <a:cs typeface="Microsoft YaHei Light" charset="-122"/>
                </a:rPr>
                <a:t>1/6/22</a:t>
              </a:r>
            </a:p>
          </p:txBody>
        </p:sp>
        <p:sp>
          <p:nvSpPr>
            <p:cNvPr id="35" name="Tekstvak 34">
              <a:extLst>
                <a:ext uri="{FF2B5EF4-FFF2-40B4-BE49-F238E27FC236}">
                  <a16:creationId xmlns:a16="http://schemas.microsoft.com/office/drawing/2014/main" id="{9D5A2438-4751-40C2-8507-829131E201D8}"/>
                </a:ext>
              </a:extLst>
            </p:cNvPr>
            <p:cNvSpPr txBox="1"/>
            <p:nvPr/>
          </p:nvSpPr>
          <p:spPr>
            <a:xfrm>
              <a:off x="11345563" y="3730645"/>
              <a:ext cx="619095"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1/4/23</a:t>
              </a:r>
            </a:p>
          </p:txBody>
        </p:sp>
        <p:sp>
          <p:nvSpPr>
            <p:cNvPr id="36" name="Tekstvak 35">
              <a:extLst>
                <a:ext uri="{FF2B5EF4-FFF2-40B4-BE49-F238E27FC236}">
                  <a16:creationId xmlns:a16="http://schemas.microsoft.com/office/drawing/2014/main" id="{AD0BC990-FE47-4F7C-B61A-DD93700FC6B3}"/>
                </a:ext>
              </a:extLst>
            </p:cNvPr>
            <p:cNvSpPr txBox="1"/>
            <p:nvPr/>
          </p:nvSpPr>
          <p:spPr>
            <a:xfrm>
              <a:off x="1478859" y="3730645"/>
              <a:ext cx="608404"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1/7/22</a:t>
              </a:r>
            </a:p>
          </p:txBody>
        </p:sp>
        <p:sp>
          <p:nvSpPr>
            <p:cNvPr id="37" name="Tekstvak 36">
              <a:extLst>
                <a:ext uri="{FF2B5EF4-FFF2-40B4-BE49-F238E27FC236}">
                  <a16:creationId xmlns:a16="http://schemas.microsoft.com/office/drawing/2014/main" id="{0DB62B6F-404E-4611-9498-1D8B43B56782}"/>
                </a:ext>
              </a:extLst>
            </p:cNvPr>
            <p:cNvSpPr txBox="1"/>
            <p:nvPr/>
          </p:nvSpPr>
          <p:spPr>
            <a:xfrm>
              <a:off x="2576627" y="3730645"/>
              <a:ext cx="611390"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1/8/22</a:t>
              </a:r>
            </a:p>
          </p:txBody>
        </p:sp>
        <p:sp>
          <p:nvSpPr>
            <p:cNvPr id="38" name="Tekstvak 37">
              <a:extLst>
                <a:ext uri="{FF2B5EF4-FFF2-40B4-BE49-F238E27FC236}">
                  <a16:creationId xmlns:a16="http://schemas.microsoft.com/office/drawing/2014/main" id="{C6ED1080-AC86-4D73-95C3-50B5DA06E057}"/>
                </a:ext>
              </a:extLst>
            </p:cNvPr>
            <p:cNvSpPr txBox="1"/>
            <p:nvPr/>
          </p:nvSpPr>
          <p:spPr>
            <a:xfrm>
              <a:off x="3699912" y="3730645"/>
              <a:ext cx="579839"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1/9/22</a:t>
              </a:r>
            </a:p>
          </p:txBody>
        </p:sp>
        <p:sp>
          <p:nvSpPr>
            <p:cNvPr id="39" name="Tekstvak 38">
              <a:extLst>
                <a:ext uri="{FF2B5EF4-FFF2-40B4-BE49-F238E27FC236}">
                  <a16:creationId xmlns:a16="http://schemas.microsoft.com/office/drawing/2014/main" id="{4011D340-6E14-4895-86A5-19844881259C}"/>
                </a:ext>
              </a:extLst>
            </p:cNvPr>
            <p:cNvSpPr txBox="1"/>
            <p:nvPr/>
          </p:nvSpPr>
          <p:spPr>
            <a:xfrm>
              <a:off x="4736633" y="3730645"/>
              <a:ext cx="673575"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1/10/22</a:t>
              </a:r>
            </a:p>
          </p:txBody>
        </p:sp>
        <p:sp>
          <p:nvSpPr>
            <p:cNvPr id="40" name="Tekstvak 39">
              <a:extLst>
                <a:ext uri="{FF2B5EF4-FFF2-40B4-BE49-F238E27FC236}">
                  <a16:creationId xmlns:a16="http://schemas.microsoft.com/office/drawing/2014/main" id="{F647D906-483D-485F-9715-92AEA0761115}"/>
                </a:ext>
              </a:extLst>
            </p:cNvPr>
            <p:cNvSpPr txBox="1"/>
            <p:nvPr/>
          </p:nvSpPr>
          <p:spPr>
            <a:xfrm>
              <a:off x="5834481" y="3730645"/>
              <a:ext cx="681730"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1/11/22</a:t>
              </a:r>
            </a:p>
          </p:txBody>
        </p:sp>
        <p:sp>
          <p:nvSpPr>
            <p:cNvPr id="41" name="Tekstvak 40">
              <a:extLst>
                <a:ext uri="{FF2B5EF4-FFF2-40B4-BE49-F238E27FC236}">
                  <a16:creationId xmlns:a16="http://schemas.microsoft.com/office/drawing/2014/main" id="{F53BF7C9-DF4B-4E04-AAB5-2ED66AA2AF0B}"/>
                </a:ext>
              </a:extLst>
            </p:cNvPr>
            <p:cNvSpPr txBox="1"/>
            <p:nvPr/>
          </p:nvSpPr>
          <p:spPr>
            <a:xfrm>
              <a:off x="8069623" y="3730645"/>
              <a:ext cx="610534"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1/1/23</a:t>
              </a:r>
            </a:p>
          </p:txBody>
        </p:sp>
        <p:sp>
          <p:nvSpPr>
            <p:cNvPr id="42" name="Tekstvak 41">
              <a:extLst>
                <a:ext uri="{FF2B5EF4-FFF2-40B4-BE49-F238E27FC236}">
                  <a16:creationId xmlns:a16="http://schemas.microsoft.com/office/drawing/2014/main" id="{DF173933-BE43-44CB-A40D-18443773479D}"/>
                </a:ext>
              </a:extLst>
            </p:cNvPr>
            <p:cNvSpPr txBox="1"/>
            <p:nvPr/>
          </p:nvSpPr>
          <p:spPr>
            <a:xfrm>
              <a:off x="9145293" y="3730645"/>
              <a:ext cx="610534"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1/2/23</a:t>
              </a:r>
            </a:p>
          </p:txBody>
        </p:sp>
        <p:sp>
          <p:nvSpPr>
            <p:cNvPr id="43" name="Tekstvak 42">
              <a:extLst>
                <a:ext uri="{FF2B5EF4-FFF2-40B4-BE49-F238E27FC236}">
                  <a16:creationId xmlns:a16="http://schemas.microsoft.com/office/drawing/2014/main" id="{9E9C05E9-D71A-4F07-934A-A77710B97473}"/>
                </a:ext>
              </a:extLst>
            </p:cNvPr>
            <p:cNvSpPr txBox="1"/>
            <p:nvPr/>
          </p:nvSpPr>
          <p:spPr>
            <a:xfrm>
              <a:off x="10256073" y="3730645"/>
              <a:ext cx="610534"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1/3/23</a:t>
              </a:r>
            </a:p>
          </p:txBody>
        </p:sp>
        <p:sp>
          <p:nvSpPr>
            <p:cNvPr id="44" name="Tekstvak 43">
              <a:extLst>
                <a:ext uri="{FF2B5EF4-FFF2-40B4-BE49-F238E27FC236}">
                  <a16:creationId xmlns:a16="http://schemas.microsoft.com/office/drawing/2014/main" id="{30386C68-0E14-4DC8-BCFF-F1ABE308FA1D}"/>
                </a:ext>
              </a:extLst>
            </p:cNvPr>
            <p:cNvSpPr txBox="1"/>
            <p:nvPr/>
          </p:nvSpPr>
          <p:spPr>
            <a:xfrm>
              <a:off x="6899227" y="3730645"/>
              <a:ext cx="726612" cy="379317"/>
            </a:xfrm>
            <a:prstGeom prst="rect">
              <a:avLst/>
            </a:prstGeom>
            <a:noFill/>
          </p:spPr>
          <p:txBody>
            <a:bodyPr wrap="square" lIns="54000" tIns="54000" rIns="54000" bIns="54000" rtlCol="0">
              <a:noAutofit/>
            </a:bodyPr>
            <a:lstStyle/>
            <a:p>
              <a:pPr algn="ctr" defTabSz="685800"/>
              <a:r>
                <a:rPr lang="nl-NL" sz="750" b="1" dirty="0">
                  <a:solidFill>
                    <a:prstClr val="black">
                      <a:lumMod val="50000"/>
                      <a:lumOff val="50000"/>
                    </a:prstClr>
                  </a:solidFill>
                  <a:latin typeface="PT Sans" panose="020B0503020203020204" pitchFamily="34" charset="77"/>
                  <a:ea typeface="Microsoft YaHei Light" charset="-122"/>
                  <a:cs typeface="Microsoft YaHei Light" charset="-122"/>
                </a:rPr>
                <a:t>1/12/22</a:t>
              </a:r>
            </a:p>
          </p:txBody>
        </p:sp>
        <p:sp>
          <p:nvSpPr>
            <p:cNvPr id="45" name="Tekstvak 44">
              <a:extLst>
                <a:ext uri="{FF2B5EF4-FFF2-40B4-BE49-F238E27FC236}">
                  <a16:creationId xmlns:a16="http://schemas.microsoft.com/office/drawing/2014/main" id="{46133171-9A54-43E0-B979-C58AA79BBD1C}"/>
                </a:ext>
              </a:extLst>
            </p:cNvPr>
            <p:cNvSpPr txBox="1"/>
            <p:nvPr/>
          </p:nvSpPr>
          <p:spPr>
            <a:xfrm>
              <a:off x="7495774" y="3688765"/>
              <a:ext cx="758870" cy="379317"/>
            </a:xfrm>
            <a:prstGeom prst="rect">
              <a:avLst/>
            </a:prstGeom>
            <a:noFill/>
          </p:spPr>
          <p:txBody>
            <a:bodyPr wrap="square" lIns="54000" tIns="54000" rIns="54000" bIns="54000" rtlCol="0">
              <a:noAutofit/>
            </a:bodyPr>
            <a:lstStyle/>
            <a:p>
              <a:pPr algn="ctr" defTabSz="685800"/>
              <a:r>
                <a:rPr lang="nl-NL" sz="600" dirty="0">
                  <a:solidFill>
                    <a:prstClr val="black">
                      <a:lumMod val="50000"/>
                      <a:lumOff val="50000"/>
                    </a:prstClr>
                  </a:solidFill>
                  <a:latin typeface="PT Sans" panose="020B0503020203020204" pitchFamily="34" charset="77"/>
                  <a:ea typeface="Microsoft YaHei Light" charset="-122"/>
                  <a:cs typeface="Microsoft YaHei Light" charset="-122"/>
                </a:rPr>
                <a:t>31/12/22</a:t>
              </a:r>
            </a:p>
          </p:txBody>
        </p:sp>
      </p:grpSp>
      <p:grpSp>
        <p:nvGrpSpPr>
          <p:cNvPr id="46" name="Groep 45">
            <a:extLst>
              <a:ext uri="{FF2B5EF4-FFF2-40B4-BE49-F238E27FC236}">
                <a16:creationId xmlns:a16="http://schemas.microsoft.com/office/drawing/2014/main" id="{2AD05527-8074-4170-B97C-9E6F4B528D94}"/>
              </a:ext>
            </a:extLst>
          </p:cNvPr>
          <p:cNvGrpSpPr/>
          <p:nvPr/>
        </p:nvGrpSpPr>
        <p:grpSpPr>
          <a:xfrm>
            <a:off x="518145" y="1926076"/>
            <a:ext cx="3311002" cy="312677"/>
            <a:chOff x="690859" y="1425100"/>
            <a:chExt cx="4414669" cy="416903"/>
          </a:xfrm>
        </p:grpSpPr>
        <p:sp>
          <p:nvSpPr>
            <p:cNvPr id="47" name="Tekstvak 46">
              <a:extLst>
                <a:ext uri="{FF2B5EF4-FFF2-40B4-BE49-F238E27FC236}">
                  <a16:creationId xmlns:a16="http://schemas.microsoft.com/office/drawing/2014/main" id="{EEE4B3A0-26D8-44EC-9265-A0F4216164BA}"/>
                </a:ext>
              </a:extLst>
            </p:cNvPr>
            <p:cNvSpPr txBox="1"/>
            <p:nvPr/>
          </p:nvSpPr>
          <p:spPr>
            <a:xfrm>
              <a:off x="690859" y="1425100"/>
              <a:ext cx="4414669" cy="311539"/>
            </a:xfrm>
            <a:prstGeom prst="rect">
              <a:avLst/>
            </a:prstGeom>
            <a:solidFill>
              <a:schemeClr val="accent1"/>
            </a:solidFill>
          </p:spPr>
          <p:txBody>
            <a:bodyPr wrap="square">
              <a:spAutoFit/>
            </a:bodyPr>
            <a:lstStyle/>
            <a:p>
              <a:pPr algn="ctr" defTabSz="685800" eaLnBrk="1" hangingPunct="1">
                <a:lnSpc>
                  <a:spcPct val="120000"/>
                </a:lnSpc>
                <a:spcBef>
                  <a:spcPts val="0"/>
                </a:spcBef>
                <a:spcAft>
                  <a:spcPts val="0"/>
                </a:spcAft>
                <a:defRPr/>
              </a:pPr>
              <a:r>
                <a:rPr lang="nl-NL" sz="825" b="1" dirty="0">
                  <a:solidFill>
                    <a:srgbClr val="FFFFFF"/>
                  </a:solidFill>
                  <a:latin typeface="PT Sans"/>
                  <a:ea typeface="Microsoft YaHei Light" charset="-122"/>
                  <a:cs typeface="Microsoft YaHei Light" charset="-122"/>
                </a:rPr>
                <a:t>Portefeuillemanagement</a:t>
              </a:r>
            </a:p>
          </p:txBody>
        </p:sp>
        <p:sp>
          <p:nvSpPr>
            <p:cNvPr id="48" name="Driehoek 8">
              <a:extLst>
                <a:ext uri="{FF2B5EF4-FFF2-40B4-BE49-F238E27FC236}">
                  <a16:creationId xmlns:a16="http://schemas.microsoft.com/office/drawing/2014/main" id="{C0491D99-DC5F-47B2-A0D2-A6BCAED890D2}"/>
                </a:ext>
              </a:extLst>
            </p:cNvPr>
            <p:cNvSpPr/>
            <p:nvPr/>
          </p:nvSpPr>
          <p:spPr>
            <a:xfrm rot="10800000">
              <a:off x="3069062" y="1703403"/>
              <a:ext cx="325789" cy="138600"/>
            </a:xfrm>
            <a:prstGeom prst="triangle">
              <a:avLst/>
            </a:prstGeom>
            <a:solidFill>
              <a:schemeClr val="accent1"/>
            </a:solidFill>
          </p:spPr>
          <p:txBody>
            <a:bodyPr wrap="square" lIns="0" tIns="0" rIns="0" bIns="0">
              <a:noAutofit/>
            </a:bodyPr>
            <a:lstStyle/>
            <a:p>
              <a:pPr algn="ctr" defTabSz="685800" eaLnBrk="1" hangingPunct="1">
                <a:spcBef>
                  <a:spcPts val="0"/>
                </a:spcBef>
                <a:spcAft>
                  <a:spcPts val="0"/>
                </a:spcAft>
                <a:defRPr/>
              </a:pPr>
              <a:endParaRPr lang="nl-NL" sz="825" b="1" dirty="0">
                <a:solidFill>
                  <a:srgbClr val="FFFFFF"/>
                </a:solidFill>
                <a:latin typeface="PT Sans"/>
                <a:ea typeface="Microsoft YaHei Light" charset="-122"/>
              </a:endParaRPr>
            </a:p>
          </p:txBody>
        </p:sp>
      </p:grpSp>
      <p:grpSp>
        <p:nvGrpSpPr>
          <p:cNvPr id="49" name="Groep 48">
            <a:extLst>
              <a:ext uri="{FF2B5EF4-FFF2-40B4-BE49-F238E27FC236}">
                <a16:creationId xmlns:a16="http://schemas.microsoft.com/office/drawing/2014/main" id="{6A989026-F978-49CE-A26A-FEF50421FFFF}"/>
              </a:ext>
            </a:extLst>
          </p:cNvPr>
          <p:cNvGrpSpPr/>
          <p:nvPr/>
        </p:nvGrpSpPr>
        <p:grpSpPr>
          <a:xfrm>
            <a:off x="3976860" y="1926076"/>
            <a:ext cx="2147564" cy="312677"/>
            <a:chOff x="5302479" y="1425100"/>
            <a:chExt cx="2863419" cy="416903"/>
          </a:xfrm>
        </p:grpSpPr>
        <p:sp>
          <p:nvSpPr>
            <p:cNvPr id="50" name="Tekstvak 49">
              <a:extLst>
                <a:ext uri="{FF2B5EF4-FFF2-40B4-BE49-F238E27FC236}">
                  <a16:creationId xmlns:a16="http://schemas.microsoft.com/office/drawing/2014/main" id="{9F673DF4-C304-4FF5-BBED-4AC177044B16}"/>
                </a:ext>
              </a:extLst>
            </p:cNvPr>
            <p:cNvSpPr txBox="1"/>
            <p:nvPr/>
          </p:nvSpPr>
          <p:spPr>
            <a:xfrm>
              <a:off x="5302479" y="1425100"/>
              <a:ext cx="2863419" cy="311539"/>
            </a:xfrm>
            <a:prstGeom prst="rect">
              <a:avLst/>
            </a:prstGeom>
            <a:solidFill>
              <a:schemeClr val="accent1"/>
            </a:solidFill>
          </p:spPr>
          <p:txBody>
            <a:bodyPr wrap="square">
              <a:spAutoFit/>
            </a:bodyPr>
            <a:lstStyle/>
            <a:p>
              <a:pPr algn="ctr" defTabSz="685800" eaLnBrk="1" hangingPunct="1">
                <a:lnSpc>
                  <a:spcPct val="120000"/>
                </a:lnSpc>
                <a:spcBef>
                  <a:spcPts val="0"/>
                </a:spcBef>
                <a:spcAft>
                  <a:spcPts val="0"/>
                </a:spcAft>
                <a:defRPr/>
              </a:pPr>
              <a:r>
                <a:rPr lang="nl-NL" sz="825" b="1" dirty="0">
                  <a:solidFill>
                    <a:srgbClr val="FFFFFF"/>
                  </a:solidFill>
                  <a:latin typeface="PT Sans"/>
                  <a:ea typeface="Microsoft YaHei Light" charset="-122"/>
                  <a:cs typeface="Microsoft YaHei Light" charset="-122"/>
                </a:rPr>
                <a:t>Onderhandelingen </a:t>
              </a:r>
            </a:p>
          </p:txBody>
        </p:sp>
        <p:sp>
          <p:nvSpPr>
            <p:cNvPr id="51" name="Driehoek 10">
              <a:extLst>
                <a:ext uri="{FF2B5EF4-FFF2-40B4-BE49-F238E27FC236}">
                  <a16:creationId xmlns:a16="http://schemas.microsoft.com/office/drawing/2014/main" id="{426F3A4F-8F95-4425-9C91-A8040311D5AD}"/>
                </a:ext>
              </a:extLst>
            </p:cNvPr>
            <p:cNvSpPr/>
            <p:nvPr/>
          </p:nvSpPr>
          <p:spPr>
            <a:xfrm rot="10800000">
              <a:off x="6623222" y="1703403"/>
              <a:ext cx="325789" cy="138600"/>
            </a:xfrm>
            <a:prstGeom prst="triangle">
              <a:avLst/>
            </a:prstGeom>
            <a:solidFill>
              <a:schemeClr val="accent1"/>
            </a:solidFill>
          </p:spPr>
          <p:txBody>
            <a:bodyPr wrap="square" lIns="0" tIns="0" rIns="0" bIns="0">
              <a:noAutofit/>
            </a:bodyPr>
            <a:lstStyle/>
            <a:p>
              <a:pPr algn="ctr" defTabSz="685800" eaLnBrk="1" hangingPunct="1">
                <a:spcBef>
                  <a:spcPts val="0"/>
                </a:spcBef>
                <a:spcAft>
                  <a:spcPts val="0"/>
                </a:spcAft>
                <a:defRPr/>
              </a:pPr>
              <a:endParaRPr lang="nl-NL" sz="825" b="1" dirty="0">
                <a:solidFill>
                  <a:srgbClr val="FFFFFF"/>
                </a:solidFill>
                <a:latin typeface="PT Sans"/>
                <a:ea typeface="Microsoft YaHei Light" charset="-122"/>
              </a:endParaRPr>
            </a:p>
          </p:txBody>
        </p:sp>
      </p:grpSp>
      <p:sp>
        <p:nvSpPr>
          <p:cNvPr id="52" name="Half kader 51">
            <a:extLst>
              <a:ext uri="{FF2B5EF4-FFF2-40B4-BE49-F238E27FC236}">
                <a16:creationId xmlns:a16="http://schemas.microsoft.com/office/drawing/2014/main" id="{EA1DC623-8076-4DB9-A9C5-C5B2AD3D361F}"/>
              </a:ext>
            </a:extLst>
          </p:cNvPr>
          <p:cNvSpPr/>
          <p:nvPr/>
        </p:nvSpPr>
        <p:spPr>
          <a:xfrm rot="8100000">
            <a:off x="3806627" y="1974803"/>
            <a:ext cx="115875" cy="115877"/>
          </a:xfrm>
          <a:prstGeom prst="halfFrame">
            <a:avLst>
              <a:gd name="adj1" fmla="val 12401"/>
              <a:gd name="adj2" fmla="val 12417"/>
            </a:avLst>
          </a:prstGeom>
          <a:solidFill>
            <a:schemeClr val="accent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eaLnBrk="1" hangingPunct="1">
              <a:lnSpc>
                <a:spcPct val="120000"/>
              </a:lnSpc>
              <a:spcBef>
                <a:spcPts val="0"/>
              </a:spcBef>
              <a:spcAft>
                <a:spcPts val="0"/>
              </a:spcAft>
              <a:defRPr/>
            </a:pPr>
            <a:endParaRPr lang="nl-NL" sz="825" dirty="0">
              <a:solidFill>
                <a:srgbClr val="000000"/>
              </a:solidFill>
              <a:latin typeface="PT Sans" panose="020B0503020203020204" pitchFamily="34" charset="77"/>
              <a:ea typeface="Microsoft YaHei Light" charset="-122"/>
              <a:cs typeface="Microsoft YaHei Light" charset="-122"/>
            </a:endParaRPr>
          </a:p>
        </p:txBody>
      </p:sp>
      <p:sp>
        <p:nvSpPr>
          <p:cNvPr id="53" name="Half kader 52">
            <a:extLst>
              <a:ext uri="{FF2B5EF4-FFF2-40B4-BE49-F238E27FC236}">
                <a16:creationId xmlns:a16="http://schemas.microsoft.com/office/drawing/2014/main" id="{FAD15B61-B1CC-4197-96D2-5263397298F4}"/>
              </a:ext>
            </a:extLst>
          </p:cNvPr>
          <p:cNvSpPr/>
          <p:nvPr/>
        </p:nvSpPr>
        <p:spPr>
          <a:xfrm rot="8100000">
            <a:off x="6107734" y="1980729"/>
            <a:ext cx="115875" cy="115877"/>
          </a:xfrm>
          <a:prstGeom prst="halfFrame">
            <a:avLst>
              <a:gd name="adj1" fmla="val 12401"/>
              <a:gd name="adj2" fmla="val 12417"/>
            </a:avLst>
          </a:prstGeom>
          <a:solidFill>
            <a:schemeClr val="accent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54000" tIns="54000" rIns="54000" bIns="54000" rtlCol="0" anchor="ctr"/>
          <a:lstStyle/>
          <a:p>
            <a:pPr defTabSz="685800" eaLnBrk="1" hangingPunct="1">
              <a:lnSpc>
                <a:spcPct val="120000"/>
              </a:lnSpc>
              <a:spcBef>
                <a:spcPts val="0"/>
              </a:spcBef>
              <a:spcAft>
                <a:spcPts val="0"/>
              </a:spcAft>
              <a:defRPr/>
            </a:pPr>
            <a:endParaRPr lang="nl-NL" sz="825" dirty="0">
              <a:solidFill>
                <a:srgbClr val="000000"/>
              </a:solidFill>
              <a:latin typeface="PT Sans" panose="020B0503020203020204" pitchFamily="34" charset="77"/>
              <a:ea typeface="Microsoft YaHei Light" charset="-122"/>
              <a:cs typeface="Microsoft YaHei Light" charset="-122"/>
            </a:endParaRPr>
          </a:p>
        </p:txBody>
      </p:sp>
      <p:grpSp>
        <p:nvGrpSpPr>
          <p:cNvPr id="54" name="Groep 53">
            <a:extLst>
              <a:ext uri="{FF2B5EF4-FFF2-40B4-BE49-F238E27FC236}">
                <a16:creationId xmlns:a16="http://schemas.microsoft.com/office/drawing/2014/main" id="{04570234-A1CD-433D-89B1-FCD1DBCFE93D}"/>
              </a:ext>
            </a:extLst>
          </p:cNvPr>
          <p:cNvGrpSpPr/>
          <p:nvPr/>
        </p:nvGrpSpPr>
        <p:grpSpPr>
          <a:xfrm>
            <a:off x="6278413" y="1926076"/>
            <a:ext cx="2630000" cy="312677"/>
            <a:chOff x="8371218" y="1425100"/>
            <a:chExt cx="3506666" cy="416903"/>
          </a:xfrm>
        </p:grpSpPr>
        <p:sp>
          <p:nvSpPr>
            <p:cNvPr id="55" name="Driehoek 11">
              <a:extLst>
                <a:ext uri="{FF2B5EF4-FFF2-40B4-BE49-F238E27FC236}">
                  <a16:creationId xmlns:a16="http://schemas.microsoft.com/office/drawing/2014/main" id="{C4BA9823-0E4B-44DD-8DCF-01CA15302DF7}"/>
                </a:ext>
              </a:extLst>
            </p:cNvPr>
            <p:cNvSpPr/>
            <p:nvPr/>
          </p:nvSpPr>
          <p:spPr>
            <a:xfrm rot="10800000">
              <a:off x="9976774" y="1703403"/>
              <a:ext cx="325789" cy="138600"/>
            </a:xfrm>
            <a:prstGeom prst="triangle">
              <a:avLst/>
            </a:prstGeom>
            <a:solidFill>
              <a:schemeClr val="accent1"/>
            </a:solidFill>
          </p:spPr>
          <p:txBody>
            <a:bodyPr wrap="square" lIns="0" tIns="0" rIns="0" bIns="0">
              <a:noAutofit/>
            </a:bodyPr>
            <a:lstStyle/>
            <a:p>
              <a:pPr algn="ctr" defTabSz="685800" eaLnBrk="1" hangingPunct="1">
                <a:spcBef>
                  <a:spcPts val="0"/>
                </a:spcBef>
                <a:spcAft>
                  <a:spcPts val="0"/>
                </a:spcAft>
                <a:defRPr/>
              </a:pPr>
              <a:endParaRPr lang="nl-NL" sz="825" b="1" dirty="0">
                <a:solidFill>
                  <a:srgbClr val="FFFFFF"/>
                </a:solidFill>
                <a:latin typeface="PT Sans"/>
                <a:ea typeface="Microsoft YaHei Light" charset="-122"/>
              </a:endParaRPr>
            </a:p>
          </p:txBody>
        </p:sp>
        <p:sp>
          <p:nvSpPr>
            <p:cNvPr id="56" name="Tekstvak 55">
              <a:extLst>
                <a:ext uri="{FF2B5EF4-FFF2-40B4-BE49-F238E27FC236}">
                  <a16:creationId xmlns:a16="http://schemas.microsoft.com/office/drawing/2014/main" id="{C7E91D50-E5DC-403E-87D0-DDB22313AB05}"/>
                </a:ext>
              </a:extLst>
            </p:cNvPr>
            <p:cNvSpPr txBox="1"/>
            <p:nvPr/>
          </p:nvSpPr>
          <p:spPr>
            <a:xfrm>
              <a:off x="8371218" y="1425100"/>
              <a:ext cx="3506666" cy="311539"/>
            </a:xfrm>
            <a:prstGeom prst="rect">
              <a:avLst/>
            </a:prstGeom>
            <a:solidFill>
              <a:schemeClr val="accent1"/>
            </a:solidFill>
          </p:spPr>
          <p:txBody>
            <a:bodyPr wrap="square">
              <a:spAutoFit/>
            </a:bodyPr>
            <a:lstStyle/>
            <a:p>
              <a:pPr algn="ctr" defTabSz="685800" eaLnBrk="1" hangingPunct="1">
                <a:lnSpc>
                  <a:spcPct val="120000"/>
                </a:lnSpc>
                <a:spcBef>
                  <a:spcPts val="0"/>
                </a:spcBef>
                <a:spcAft>
                  <a:spcPts val="0"/>
                </a:spcAft>
                <a:defRPr/>
              </a:pPr>
              <a:r>
                <a:rPr lang="nl-NL" sz="825" b="1" dirty="0">
                  <a:solidFill>
                    <a:srgbClr val="FFFFFF"/>
                  </a:solidFill>
                  <a:latin typeface="PT Sans"/>
                  <a:ea typeface="Microsoft YaHei Light" charset="-122"/>
                  <a:cs typeface="Microsoft YaHei Light" charset="-122"/>
                </a:rPr>
                <a:t>Vastlegging</a:t>
              </a:r>
            </a:p>
          </p:txBody>
        </p:sp>
      </p:grpSp>
      <p:sp>
        <p:nvSpPr>
          <p:cNvPr id="59" name="Tekstvak 58">
            <a:extLst>
              <a:ext uri="{FF2B5EF4-FFF2-40B4-BE49-F238E27FC236}">
                <a16:creationId xmlns:a16="http://schemas.microsoft.com/office/drawing/2014/main" id="{5606632E-A517-4F2D-ABBC-75452F063CB1}"/>
              </a:ext>
            </a:extLst>
          </p:cNvPr>
          <p:cNvSpPr txBox="1"/>
          <p:nvPr/>
        </p:nvSpPr>
        <p:spPr>
          <a:xfrm rot="5400000">
            <a:off x="-452490" y="2587945"/>
            <a:ext cx="1454363" cy="507831"/>
          </a:xfrm>
          <a:prstGeom prst="rect">
            <a:avLst/>
          </a:prstGeom>
          <a:noFill/>
        </p:spPr>
        <p:txBody>
          <a:bodyPr wrap="square">
            <a:spAutoFit/>
          </a:bodyPr>
          <a:lstStyle/>
          <a:p>
            <a:pPr algn="ctr" defTabSz="685800"/>
            <a:r>
              <a:rPr lang="nl-NL" sz="1350" b="1" dirty="0">
                <a:solidFill>
                  <a:srgbClr val="4BACC6"/>
                </a:solidFill>
              </a:rPr>
              <a:t>VERZEKERAAR</a:t>
            </a:r>
          </a:p>
        </p:txBody>
      </p:sp>
      <p:sp>
        <p:nvSpPr>
          <p:cNvPr id="60" name="Tekstvak 59">
            <a:extLst>
              <a:ext uri="{FF2B5EF4-FFF2-40B4-BE49-F238E27FC236}">
                <a16:creationId xmlns:a16="http://schemas.microsoft.com/office/drawing/2014/main" id="{3435489B-97EF-4389-B5D7-1FC83DB620C9}"/>
              </a:ext>
            </a:extLst>
          </p:cNvPr>
          <p:cNvSpPr txBox="1"/>
          <p:nvPr/>
        </p:nvSpPr>
        <p:spPr>
          <a:xfrm rot="5400000">
            <a:off x="-512947" y="4618584"/>
            <a:ext cx="1575277" cy="300082"/>
          </a:xfrm>
          <a:prstGeom prst="rect">
            <a:avLst/>
          </a:prstGeom>
          <a:noFill/>
        </p:spPr>
        <p:txBody>
          <a:bodyPr wrap="square">
            <a:spAutoFit/>
          </a:bodyPr>
          <a:lstStyle/>
          <a:p>
            <a:pPr algn="ctr" defTabSz="685800"/>
            <a:r>
              <a:rPr lang="nl-NL" sz="1350" b="1" dirty="0">
                <a:solidFill>
                  <a:srgbClr val="9BBB59"/>
                </a:solidFill>
              </a:rPr>
              <a:t>MAKELAAR</a:t>
            </a:r>
          </a:p>
        </p:txBody>
      </p:sp>
      <p:grpSp>
        <p:nvGrpSpPr>
          <p:cNvPr id="61" name="Groep 60">
            <a:extLst>
              <a:ext uri="{FF2B5EF4-FFF2-40B4-BE49-F238E27FC236}">
                <a16:creationId xmlns:a16="http://schemas.microsoft.com/office/drawing/2014/main" id="{A294259A-B306-4E1E-9527-A3BBD199A6C2}"/>
              </a:ext>
            </a:extLst>
          </p:cNvPr>
          <p:cNvGrpSpPr/>
          <p:nvPr/>
        </p:nvGrpSpPr>
        <p:grpSpPr>
          <a:xfrm>
            <a:off x="736883" y="2371509"/>
            <a:ext cx="1125498" cy="437451"/>
            <a:chOff x="823782" y="2697945"/>
            <a:chExt cx="2169401" cy="843187"/>
          </a:xfrm>
          <a:effectLst>
            <a:outerShdw blurRad="25400" sx="102000" sy="102000" algn="ctr" rotWithShape="0">
              <a:schemeClr val="accent1">
                <a:alpha val="40000"/>
              </a:schemeClr>
            </a:outerShdw>
          </a:effectLst>
        </p:grpSpPr>
        <p:sp>
          <p:nvSpPr>
            <p:cNvPr id="62" name="Rectangle 13">
              <a:extLst>
                <a:ext uri="{FF2B5EF4-FFF2-40B4-BE49-F238E27FC236}">
                  <a16:creationId xmlns:a16="http://schemas.microsoft.com/office/drawing/2014/main" id="{C081EAF9-4E69-4366-84EA-B479FD99B24E}"/>
                </a:ext>
              </a:extLst>
            </p:cNvPr>
            <p:cNvSpPr/>
            <p:nvPr/>
          </p:nvSpPr>
          <p:spPr>
            <a:xfrm>
              <a:off x="1437365" y="2846120"/>
              <a:ext cx="1555818" cy="582880"/>
            </a:xfrm>
            <a:prstGeom prst="rect">
              <a:avLst/>
            </a:prstGeom>
            <a:solidFill>
              <a:srgbClr val="FF9F21"/>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62000" tIns="54000" rIns="54000" bIns="54000" rtlCol="0" anchor="ctr"/>
            <a:lstStyle/>
            <a:p>
              <a:pPr defTabSz="685800"/>
              <a:r>
                <a:rPr lang="nl-NL" sz="750" dirty="0">
                  <a:solidFill>
                    <a:prstClr val="white"/>
                  </a:solidFill>
                  <a:latin typeface="PT Sans" panose="020B0503020203020204" pitchFamily="34" charset="77"/>
                  <a:ea typeface="Microsoft YaHei Light" charset="-122"/>
                  <a:cs typeface="Microsoft YaHei Light" charset="-122"/>
                </a:rPr>
                <a:t>Spreiding piekbelasting</a:t>
              </a:r>
            </a:p>
          </p:txBody>
        </p:sp>
        <p:pic>
          <p:nvPicPr>
            <p:cNvPr id="63" name="Afbeelding 62">
              <a:extLst>
                <a:ext uri="{FF2B5EF4-FFF2-40B4-BE49-F238E27FC236}">
                  <a16:creationId xmlns:a16="http://schemas.microsoft.com/office/drawing/2014/main" id="{B37E2FF3-FFC4-448D-AD26-BDA87BA69A7A}"/>
                </a:ext>
              </a:extLst>
            </p:cNvPr>
            <p:cNvPicPr>
              <a:picLocks noChangeAspect="1"/>
            </p:cNvPicPr>
            <p:nvPr/>
          </p:nvPicPr>
          <p:blipFill>
            <a:blip r:embed="rId5"/>
            <a:stretch>
              <a:fillRect/>
            </a:stretch>
          </p:blipFill>
          <p:spPr>
            <a:xfrm>
              <a:off x="823782" y="2697945"/>
              <a:ext cx="843187" cy="843187"/>
            </a:xfrm>
            <a:prstGeom prst="rect">
              <a:avLst/>
            </a:prstGeom>
          </p:spPr>
        </p:pic>
        <p:sp>
          <p:nvSpPr>
            <p:cNvPr id="64" name="Tekstvak 63">
              <a:extLst>
                <a:ext uri="{FF2B5EF4-FFF2-40B4-BE49-F238E27FC236}">
                  <a16:creationId xmlns:a16="http://schemas.microsoft.com/office/drawing/2014/main" id="{3FEA8045-E6AB-47BB-8F04-C8626ACCEE63}"/>
                </a:ext>
              </a:extLst>
            </p:cNvPr>
            <p:cNvSpPr txBox="1"/>
            <p:nvPr/>
          </p:nvSpPr>
          <p:spPr>
            <a:xfrm>
              <a:off x="1437365" y="2917965"/>
              <a:ext cx="350378" cy="407895"/>
            </a:xfrm>
            <a:prstGeom prst="rect">
              <a:avLst/>
            </a:prstGeom>
            <a:noFill/>
          </p:spPr>
          <p:txBody>
            <a:bodyPr wrap="square" lIns="54000" tIns="54000" rIns="54000" bIns="54000" rtlCol="0">
              <a:noAutofit/>
            </a:bodyPr>
            <a:lstStyle/>
            <a:p>
              <a:pPr defTabSz="685800"/>
              <a:r>
                <a:rPr lang="nl-NL" sz="100" dirty="0">
                  <a:solidFill>
                    <a:srgbClr val="1F497D"/>
                  </a:solidFill>
                  <a:latin typeface="PT Sans" panose="020B0503020203020204" pitchFamily="34" charset="77"/>
                  <a:ea typeface="Microsoft YaHei Light" charset="-122"/>
                  <a:cs typeface="Microsoft YaHei Light" charset="-122"/>
                </a:rPr>
                <a:t>2022</a:t>
              </a:r>
            </a:p>
            <a:p>
              <a:pPr defTabSz="685800"/>
              <a:r>
                <a:rPr lang="nl-NL" sz="100" dirty="0">
                  <a:solidFill>
                    <a:srgbClr val="1F497D"/>
                  </a:solidFill>
                  <a:latin typeface="PT Sans" panose="020B0503020203020204" pitchFamily="34" charset="77"/>
                  <a:ea typeface="Microsoft YaHei Light" charset="-122"/>
                  <a:cs typeface="Microsoft YaHei Light" charset="-122"/>
                </a:rPr>
                <a:t>2023</a:t>
              </a:r>
            </a:p>
            <a:p>
              <a:pPr defTabSz="685800"/>
              <a:r>
                <a:rPr lang="nl-NL" sz="100" dirty="0">
                  <a:solidFill>
                    <a:srgbClr val="1F497D"/>
                  </a:solidFill>
                  <a:latin typeface="PT Sans" panose="020B0503020203020204" pitchFamily="34" charset="77"/>
                  <a:ea typeface="Microsoft YaHei Light" charset="-122"/>
                  <a:cs typeface="Microsoft YaHei Light" charset="-122"/>
                </a:rPr>
                <a:t>2024</a:t>
              </a:r>
            </a:p>
          </p:txBody>
        </p:sp>
      </p:grpSp>
      <p:grpSp>
        <p:nvGrpSpPr>
          <p:cNvPr id="65" name="Groep 64">
            <a:extLst>
              <a:ext uri="{FF2B5EF4-FFF2-40B4-BE49-F238E27FC236}">
                <a16:creationId xmlns:a16="http://schemas.microsoft.com/office/drawing/2014/main" id="{598F5785-F2C4-4C79-B606-F92885169DF5}"/>
              </a:ext>
            </a:extLst>
          </p:cNvPr>
          <p:cNvGrpSpPr/>
          <p:nvPr/>
        </p:nvGrpSpPr>
        <p:grpSpPr>
          <a:xfrm>
            <a:off x="4062139" y="5084861"/>
            <a:ext cx="1122896" cy="437451"/>
            <a:chOff x="3654268" y="2697945"/>
            <a:chExt cx="2164385" cy="843187"/>
          </a:xfrm>
          <a:effectLst>
            <a:outerShdw blurRad="25400" sx="102000" sy="102000" algn="ctr" rotWithShape="0">
              <a:schemeClr val="accent1">
                <a:alpha val="40000"/>
              </a:schemeClr>
            </a:outerShdw>
          </a:effectLst>
        </p:grpSpPr>
        <p:sp>
          <p:nvSpPr>
            <p:cNvPr id="66" name="Rectangle 18">
              <a:extLst>
                <a:ext uri="{FF2B5EF4-FFF2-40B4-BE49-F238E27FC236}">
                  <a16:creationId xmlns:a16="http://schemas.microsoft.com/office/drawing/2014/main" id="{2FCE5DBB-55AF-4AA7-A57F-6E6DC55AE58D}"/>
                </a:ext>
              </a:extLst>
            </p:cNvPr>
            <p:cNvSpPr/>
            <p:nvPr/>
          </p:nvSpPr>
          <p:spPr>
            <a:xfrm>
              <a:off x="4268164" y="2745723"/>
              <a:ext cx="1550489" cy="733728"/>
            </a:xfrm>
            <a:prstGeom prst="rect">
              <a:avLst/>
            </a:prstGeom>
            <a:solidFill>
              <a:srgbClr val="685FB2"/>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62000" tIns="54000" rIns="54000" bIns="54000" rtlCol="0" anchor="ctr"/>
            <a:lstStyle/>
            <a:p>
              <a:pPr defTabSz="685800"/>
              <a:r>
                <a:rPr lang="nl-NL" sz="750" dirty="0">
                  <a:solidFill>
                    <a:prstClr val="white"/>
                  </a:solidFill>
                  <a:latin typeface="PT Sans" panose="020B0503020203020204" pitchFamily="34" charset="77"/>
                  <a:ea typeface="Microsoft YaHei Light" charset="-122"/>
                  <a:cs typeface="Microsoft YaHei Light" charset="-122"/>
                </a:rPr>
                <a:t>Inventarisatie-formulier</a:t>
              </a:r>
            </a:p>
            <a:p>
              <a:pPr defTabSz="685800"/>
              <a:r>
                <a:rPr lang="nl-NL" sz="750" dirty="0">
                  <a:solidFill>
                    <a:prstClr val="white"/>
                  </a:solidFill>
                  <a:latin typeface="PT Sans" panose="020B0503020203020204" pitchFamily="34" charset="77"/>
                  <a:ea typeface="Microsoft YaHei Light" charset="-122"/>
                  <a:cs typeface="Microsoft YaHei Light" charset="-122"/>
                </a:rPr>
                <a:t>Deel A &amp; B</a:t>
              </a:r>
            </a:p>
          </p:txBody>
        </p:sp>
        <p:pic>
          <p:nvPicPr>
            <p:cNvPr id="67" name="Afbeelding 66">
              <a:extLst>
                <a:ext uri="{FF2B5EF4-FFF2-40B4-BE49-F238E27FC236}">
                  <a16:creationId xmlns:a16="http://schemas.microsoft.com/office/drawing/2014/main" id="{3C6E3BE4-FB8A-473E-9DB8-9F6F27F3942E}"/>
                </a:ext>
              </a:extLst>
            </p:cNvPr>
            <p:cNvPicPr>
              <a:picLocks noChangeAspect="1"/>
            </p:cNvPicPr>
            <p:nvPr/>
          </p:nvPicPr>
          <p:blipFill>
            <a:blip r:embed="rId6"/>
            <a:stretch>
              <a:fillRect/>
            </a:stretch>
          </p:blipFill>
          <p:spPr>
            <a:xfrm>
              <a:off x="3654268" y="2697945"/>
              <a:ext cx="843187" cy="843187"/>
            </a:xfrm>
            <a:prstGeom prst="rect">
              <a:avLst/>
            </a:prstGeom>
          </p:spPr>
        </p:pic>
      </p:grpSp>
      <p:grpSp>
        <p:nvGrpSpPr>
          <p:cNvPr id="68" name="Groep 67">
            <a:extLst>
              <a:ext uri="{FF2B5EF4-FFF2-40B4-BE49-F238E27FC236}">
                <a16:creationId xmlns:a16="http://schemas.microsoft.com/office/drawing/2014/main" id="{8C1CC23F-B4CA-4319-9B3F-596E34FC7466}"/>
              </a:ext>
            </a:extLst>
          </p:cNvPr>
          <p:cNvGrpSpPr/>
          <p:nvPr/>
        </p:nvGrpSpPr>
        <p:grpSpPr>
          <a:xfrm>
            <a:off x="4599951" y="2559173"/>
            <a:ext cx="1136085" cy="434501"/>
            <a:chOff x="6596503" y="3640935"/>
            <a:chExt cx="2189807" cy="837502"/>
          </a:xfrm>
          <a:effectLst>
            <a:outerShdw blurRad="25400" sx="102000" sy="102000" algn="ctr" rotWithShape="0">
              <a:schemeClr val="accent1">
                <a:alpha val="40000"/>
              </a:schemeClr>
            </a:outerShdw>
          </a:effectLst>
        </p:grpSpPr>
        <p:sp>
          <p:nvSpPr>
            <p:cNvPr id="69" name="Rectangle 22">
              <a:extLst>
                <a:ext uri="{FF2B5EF4-FFF2-40B4-BE49-F238E27FC236}">
                  <a16:creationId xmlns:a16="http://schemas.microsoft.com/office/drawing/2014/main" id="{DB1AFA2A-7A58-4F31-8A23-59C063E37C48}"/>
                </a:ext>
              </a:extLst>
            </p:cNvPr>
            <p:cNvSpPr/>
            <p:nvPr/>
          </p:nvSpPr>
          <p:spPr>
            <a:xfrm>
              <a:off x="7235821" y="3761692"/>
              <a:ext cx="1550489" cy="582880"/>
            </a:xfrm>
            <a:prstGeom prst="rect">
              <a:avLst/>
            </a:prstGeom>
            <a:solidFill>
              <a:srgbClr val="DF3D9B"/>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62000" tIns="54000" rIns="54000" bIns="54000" rtlCol="0" anchor="ctr"/>
            <a:lstStyle/>
            <a:p>
              <a:pPr defTabSz="685800"/>
              <a:r>
                <a:rPr lang="nl-NL" sz="750" dirty="0">
                  <a:solidFill>
                    <a:prstClr val="white"/>
                  </a:solidFill>
                  <a:latin typeface="PT Sans" panose="020B0503020203020204" pitchFamily="34" charset="77"/>
                  <a:ea typeface="Microsoft YaHei Light" charset="-122"/>
                  <a:cs typeface="Microsoft YaHei Light" charset="-122"/>
                </a:rPr>
                <a:t>Prolongatie-dashboard</a:t>
              </a:r>
            </a:p>
          </p:txBody>
        </p:sp>
        <p:pic>
          <p:nvPicPr>
            <p:cNvPr id="70" name="Afbeelding 69">
              <a:extLst>
                <a:ext uri="{FF2B5EF4-FFF2-40B4-BE49-F238E27FC236}">
                  <a16:creationId xmlns:a16="http://schemas.microsoft.com/office/drawing/2014/main" id="{547F1397-1D9F-47FE-BC79-05F78A1B5351}"/>
                </a:ext>
              </a:extLst>
            </p:cNvPr>
            <p:cNvPicPr>
              <a:picLocks noChangeAspect="1"/>
            </p:cNvPicPr>
            <p:nvPr/>
          </p:nvPicPr>
          <p:blipFill>
            <a:blip r:embed="rId7"/>
            <a:stretch>
              <a:fillRect/>
            </a:stretch>
          </p:blipFill>
          <p:spPr>
            <a:xfrm>
              <a:off x="6596503" y="3640935"/>
              <a:ext cx="837502" cy="837502"/>
            </a:xfrm>
            <a:prstGeom prst="rect">
              <a:avLst/>
            </a:prstGeom>
          </p:spPr>
        </p:pic>
      </p:grpSp>
      <p:grpSp>
        <p:nvGrpSpPr>
          <p:cNvPr id="71" name="Groep 70">
            <a:extLst>
              <a:ext uri="{FF2B5EF4-FFF2-40B4-BE49-F238E27FC236}">
                <a16:creationId xmlns:a16="http://schemas.microsoft.com/office/drawing/2014/main" id="{29015EC5-41E8-413A-ABEF-8F69CEB71405}"/>
              </a:ext>
            </a:extLst>
          </p:cNvPr>
          <p:cNvGrpSpPr/>
          <p:nvPr/>
        </p:nvGrpSpPr>
        <p:grpSpPr>
          <a:xfrm>
            <a:off x="6585001" y="4831007"/>
            <a:ext cx="1005838" cy="437451"/>
            <a:chOff x="6596503" y="2696646"/>
            <a:chExt cx="1938756" cy="843187"/>
          </a:xfrm>
          <a:effectLst>
            <a:outerShdw blurRad="25400" sx="102000" sy="102000" algn="ctr" rotWithShape="0">
              <a:schemeClr val="accent1">
                <a:alpha val="40000"/>
              </a:schemeClr>
            </a:outerShdw>
          </a:effectLst>
        </p:grpSpPr>
        <p:sp>
          <p:nvSpPr>
            <p:cNvPr id="72" name="Rectangle 19">
              <a:extLst>
                <a:ext uri="{FF2B5EF4-FFF2-40B4-BE49-F238E27FC236}">
                  <a16:creationId xmlns:a16="http://schemas.microsoft.com/office/drawing/2014/main" id="{B68DC8FE-2514-4F66-BD48-A3A4B8F224E0}"/>
                </a:ext>
              </a:extLst>
            </p:cNvPr>
            <p:cNvSpPr/>
            <p:nvPr/>
          </p:nvSpPr>
          <p:spPr>
            <a:xfrm>
              <a:off x="7235820" y="2846119"/>
              <a:ext cx="1299439" cy="582880"/>
            </a:xfrm>
            <a:prstGeom prst="rect">
              <a:avLst/>
            </a:prstGeom>
            <a:solidFill>
              <a:srgbClr val="FF0000"/>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62000" tIns="54000" rIns="54000" bIns="54000" rtlCol="0" anchor="ctr"/>
            <a:lstStyle/>
            <a:p>
              <a:pPr defTabSz="685800"/>
              <a:r>
                <a:rPr lang="nl-NL" sz="750" dirty="0">
                  <a:solidFill>
                    <a:prstClr val="white"/>
                  </a:solidFill>
                  <a:latin typeface="PT Sans" panose="020B0503020203020204" pitchFamily="34" charset="77"/>
                  <a:ea typeface="Microsoft YaHei Light" charset="-122"/>
                  <a:cs typeface="Microsoft YaHei Light" charset="-122"/>
                </a:rPr>
                <a:t>Werkwijze afwijzen</a:t>
              </a:r>
            </a:p>
          </p:txBody>
        </p:sp>
        <p:pic>
          <p:nvPicPr>
            <p:cNvPr id="73" name="Afbeelding 72">
              <a:extLst>
                <a:ext uri="{FF2B5EF4-FFF2-40B4-BE49-F238E27FC236}">
                  <a16:creationId xmlns:a16="http://schemas.microsoft.com/office/drawing/2014/main" id="{0BBF8C4E-3392-4419-839F-69D9A155B76A}"/>
                </a:ext>
              </a:extLst>
            </p:cNvPr>
            <p:cNvPicPr>
              <a:picLocks noChangeAspect="1"/>
            </p:cNvPicPr>
            <p:nvPr/>
          </p:nvPicPr>
          <p:blipFill>
            <a:blip r:embed="rId8"/>
            <a:stretch>
              <a:fillRect/>
            </a:stretch>
          </p:blipFill>
          <p:spPr>
            <a:xfrm>
              <a:off x="6596503" y="2696646"/>
              <a:ext cx="843187" cy="843187"/>
            </a:xfrm>
            <a:prstGeom prst="rect">
              <a:avLst/>
            </a:prstGeom>
          </p:spPr>
        </p:pic>
      </p:grpSp>
      <p:cxnSp>
        <p:nvCxnSpPr>
          <p:cNvPr id="74" name="Rechte verbindingslijn 73">
            <a:extLst>
              <a:ext uri="{FF2B5EF4-FFF2-40B4-BE49-F238E27FC236}">
                <a16:creationId xmlns:a16="http://schemas.microsoft.com/office/drawing/2014/main" id="{AB3550C0-6E73-4C5A-B157-5D6D06583B11}"/>
              </a:ext>
            </a:extLst>
          </p:cNvPr>
          <p:cNvCxnSpPr>
            <a:cxnSpLocks/>
            <a:stCxn id="98" idx="2"/>
          </p:cNvCxnSpPr>
          <p:nvPr/>
        </p:nvCxnSpPr>
        <p:spPr>
          <a:xfrm>
            <a:off x="1320911" y="3338200"/>
            <a:ext cx="764" cy="288425"/>
          </a:xfrm>
          <a:prstGeom prst="line">
            <a:avLst/>
          </a:prstGeom>
          <a:solidFill>
            <a:schemeClr val="bg1"/>
          </a:solidFill>
          <a:ln>
            <a:solidFill>
              <a:schemeClr val="accent5"/>
            </a:solidFill>
            <a:tailEnd type="oval" w="lg" len="lg"/>
          </a:ln>
        </p:spPr>
      </p:cxnSp>
      <p:cxnSp>
        <p:nvCxnSpPr>
          <p:cNvPr id="75" name="Rechte verbindingslijn 74">
            <a:extLst>
              <a:ext uri="{FF2B5EF4-FFF2-40B4-BE49-F238E27FC236}">
                <a16:creationId xmlns:a16="http://schemas.microsoft.com/office/drawing/2014/main" id="{21FC4522-A44E-45DE-9ADD-F21EC7DD3229}"/>
              </a:ext>
            </a:extLst>
          </p:cNvPr>
          <p:cNvCxnSpPr>
            <a:cxnSpLocks/>
            <a:stCxn id="101" idx="2"/>
          </p:cNvCxnSpPr>
          <p:nvPr/>
        </p:nvCxnSpPr>
        <p:spPr>
          <a:xfrm>
            <a:off x="2987726" y="3338200"/>
            <a:ext cx="763" cy="298895"/>
          </a:xfrm>
          <a:prstGeom prst="line">
            <a:avLst/>
          </a:prstGeom>
          <a:solidFill>
            <a:schemeClr val="bg1"/>
          </a:solidFill>
          <a:ln>
            <a:solidFill>
              <a:schemeClr val="accent5"/>
            </a:solidFill>
            <a:tailEnd type="oval" w="lg" len="lg"/>
          </a:ln>
        </p:spPr>
      </p:cxnSp>
      <p:cxnSp>
        <p:nvCxnSpPr>
          <p:cNvPr id="76" name="Rechte verbindingslijn 75">
            <a:extLst>
              <a:ext uri="{FF2B5EF4-FFF2-40B4-BE49-F238E27FC236}">
                <a16:creationId xmlns:a16="http://schemas.microsoft.com/office/drawing/2014/main" id="{1C38459D-3CFE-4520-9AAC-9A5167AAEEEF}"/>
              </a:ext>
            </a:extLst>
          </p:cNvPr>
          <p:cNvCxnSpPr>
            <a:cxnSpLocks/>
            <a:stCxn id="107" idx="0"/>
          </p:cNvCxnSpPr>
          <p:nvPr/>
        </p:nvCxnSpPr>
        <p:spPr>
          <a:xfrm flipV="1">
            <a:off x="2980427" y="3898850"/>
            <a:ext cx="0" cy="317661"/>
          </a:xfrm>
          <a:prstGeom prst="line">
            <a:avLst/>
          </a:prstGeom>
          <a:solidFill>
            <a:schemeClr val="bg1"/>
          </a:solidFill>
          <a:ln>
            <a:solidFill>
              <a:schemeClr val="accent3"/>
            </a:solidFill>
            <a:tailEnd type="oval" w="lg" len="lg"/>
          </a:ln>
        </p:spPr>
      </p:cxnSp>
      <p:cxnSp>
        <p:nvCxnSpPr>
          <p:cNvPr id="77" name="Rechte verbindingslijn 76">
            <a:extLst>
              <a:ext uri="{FF2B5EF4-FFF2-40B4-BE49-F238E27FC236}">
                <a16:creationId xmlns:a16="http://schemas.microsoft.com/office/drawing/2014/main" id="{755A462C-7B58-42F0-B78C-E29B65146DD3}"/>
              </a:ext>
            </a:extLst>
          </p:cNvPr>
          <p:cNvCxnSpPr>
            <a:cxnSpLocks/>
          </p:cNvCxnSpPr>
          <p:nvPr/>
        </p:nvCxnSpPr>
        <p:spPr>
          <a:xfrm>
            <a:off x="3823757" y="2928773"/>
            <a:ext cx="0" cy="703087"/>
          </a:xfrm>
          <a:prstGeom prst="line">
            <a:avLst/>
          </a:prstGeom>
          <a:solidFill>
            <a:schemeClr val="bg1"/>
          </a:solidFill>
          <a:ln>
            <a:solidFill>
              <a:schemeClr val="accent5"/>
            </a:solidFill>
            <a:tailEnd type="oval" w="lg" len="lg"/>
          </a:ln>
        </p:spPr>
      </p:cxnSp>
      <p:cxnSp>
        <p:nvCxnSpPr>
          <p:cNvPr id="78" name="Rechte verbindingslijn 77">
            <a:extLst>
              <a:ext uri="{FF2B5EF4-FFF2-40B4-BE49-F238E27FC236}">
                <a16:creationId xmlns:a16="http://schemas.microsoft.com/office/drawing/2014/main" id="{A04D87FD-6A93-49D3-A59D-11C249FF505D}"/>
              </a:ext>
            </a:extLst>
          </p:cNvPr>
          <p:cNvCxnSpPr>
            <a:cxnSpLocks/>
          </p:cNvCxnSpPr>
          <p:nvPr/>
        </p:nvCxnSpPr>
        <p:spPr>
          <a:xfrm flipV="1">
            <a:off x="3813287" y="3836029"/>
            <a:ext cx="0" cy="386642"/>
          </a:xfrm>
          <a:prstGeom prst="line">
            <a:avLst/>
          </a:prstGeom>
          <a:solidFill>
            <a:schemeClr val="bg1"/>
          </a:solidFill>
          <a:ln>
            <a:solidFill>
              <a:schemeClr val="accent3"/>
            </a:solidFill>
            <a:tailEnd type="triangle" w="lg" len="lg"/>
          </a:ln>
        </p:spPr>
      </p:cxnSp>
      <p:grpSp>
        <p:nvGrpSpPr>
          <p:cNvPr id="79" name="Groep 78">
            <a:extLst>
              <a:ext uri="{FF2B5EF4-FFF2-40B4-BE49-F238E27FC236}">
                <a16:creationId xmlns:a16="http://schemas.microsoft.com/office/drawing/2014/main" id="{DDD56D45-ACE7-4363-9312-E2AE810EC1E2}"/>
              </a:ext>
            </a:extLst>
          </p:cNvPr>
          <p:cNvGrpSpPr/>
          <p:nvPr/>
        </p:nvGrpSpPr>
        <p:grpSpPr>
          <a:xfrm>
            <a:off x="3862618" y="2998419"/>
            <a:ext cx="1194545" cy="434501"/>
            <a:chOff x="829467" y="3644254"/>
            <a:chExt cx="2302491" cy="837502"/>
          </a:xfrm>
          <a:effectLst>
            <a:outerShdw blurRad="25400" sx="102000" sy="102000" algn="ctr" rotWithShape="0">
              <a:schemeClr val="accent1">
                <a:alpha val="40000"/>
              </a:schemeClr>
            </a:outerShdw>
          </a:effectLst>
        </p:grpSpPr>
        <p:sp>
          <p:nvSpPr>
            <p:cNvPr id="80" name="Rectangle 16">
              <a:extLst>
                <a:ext uri="{FF2B5EF4-FFF2-40B4-BE49-F238E27FC236}">
                  <a16:creationId xmlns:a16="http://schemas.microsoft.com/office/drawing/2014/main" id="{211125B7-D882-40E1-9276-59C5FFC61D4B}"/>
                </a:ext>
              </a:extLst>
            </p:cNvPr>
            <p:cNvSpPr/>
            <p:nvPr/>
          </p:nvSpPr>
          <p:spPr>
            <a:xfrm>
              <a:off x="1437364" y="3761693"/>
              <a:ext cx="1694594" cy="582880"/>
            </a:xfrm>
            <a:prstGeom prst="rect">
              <a:avLst/>
            </a:prstGeom>
            <a:solidFill>
              <a:srgbClr val="80CF02"/>
            </a:solidFill>
            <a:ln w="63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lIns="162000" tIns="54000" rIns="54000" bIns="54000" rtlCol="0" anchor="ctr"/>
            <a:lstStyle/>
            <a:p>
              <a:pPr defTabSz="685800"/>
              <a:r>
                <a:rPr lang="nl-NL" sz="750" dirty="0">
                  <a:solidFill>
                    <a:prstClr val="white"/>
                  </a:solidFill>
                  <a:latin typeface="PT Sans" panose="020B0503020203020204" pitchFamily="34" charset="77"/>
                  <a:ea typeface="Microsoft YaHei Light" charset="-122"/>
                  <a:cs typeface="Microsoft YaHei Light" charset="-122"/>
                </a:rPr>
                <a:t>Gestructureerd opzeggen</a:t>
              </a:r>
            </a:p>
          </p:txBody>
        </p:sp>
        <p:pic>
          <p:nvPicPr>
            <p:cNvPr id="81" name="Afbeelding 80">
              <a:extLst>
                <a:ext uri="{FF2B5EF4-FFF2-40B4-BE49-F238E27FC236}">
                  <a16:creationId xmlns:a16="http://schemas.microsoft.com/office/drawing/2014/main" id="{49EF0E35-A0D4-4971-AEF7-E35D88290C36}"/>
                </a:ext>
              </a:extLst>
            </p:cNvPr>
            <p:cNvPicPr>
              <a:picLocks noChangeAspect="1"/>
            </p:cNvPicPr>
            <p:nvPr/>
          </p:nvPicPr>
          <p:blipFill>
            <a:blip r:embed="rId9"/>
            <a:stretch>
              <a:fillRect/>
            </a:stretch>
          </p:blipFill>
          <p:spPr>
            <a:xfrm>
              <a:off x="829467" y="3644254"/>
              <a:ext cx="837502" cy="837502"/>
            </a:xfrm>
            <a:prstGeom prst="rect">
              <a:avLst/>
            </a:prstGeom>
          </p:spPr>
        </p:pic>
      </p:grpSp>
      <p:cxnSp>
        <p:nvCxnSpPr>
          <p:cNvPr id="82" name="Rechte verbindingslijn 81">
            <a:extLst>
              <a:ext uri="{FF2B5EF4-FFF2-40B4-BE49-F238E27FC236}">
                <a16:creationId xmlns:a16="http://schemas.microsoft.com/office/drawing/2014/main" id="{00B33A01-3D70-4DA4-8282-F5AD4D660D0D}"/>
              </a:ext>
            </a:extLst>
          </p:cNvPr>
          <p:cNvCxnSpPr>
            <a:cxnSpLocks/>
          </p:cNvCxnSpPr>
          <p:nvPr/>
        </p:nvCxnSpPr>
        <p:spPr>
          <a:xfrm flipV="1">
            <a:off x="8503808" y="3867407"/>
            <a:ext cx="0" cy="933013"/>
          </a:xfrm>
          <a:prstGeom prst="line">
            <a:avLst/>
          </a:prstGeom>
          <a:solidFill>
            <a:schemeClr val="bg1"/>
          </a:solidFill>
          <a:ln>
            <a:solidFill>
              <a:schemeClr val="accent3"/>
            </a:solidFill>
            <a:tailEnd type="oval" w="lg" len="lg"/>
          </a:ln>
        </p:spPr>
      </p:cxnSp>
      <p:cxnSp>
        <p:nvCxnSpPr>
          <p:cNvPr id="83" name="Rechte verbindingslijn 82">
            <a:extLst>
              <a:ext uri="{FF2B5EF4-FFF2-40B4-BE49-F238E27FC236}">
                <a16:creationId xmlns:a16="http://schemas.microsoft.com/office/drawing/2014/main" id="{BC3A1841-267C-4372-9746-B45746515ACA}"/>
              </a:ext>
            </a:extLst>
          </p:cNvPr>
          <p:cNvCxnSpPr>
            <a:cxnSpLocks/>
          </p:cNvCxnSpPr>
          <p:nvPr/>
        </p:nvCxnSpPr>
        <p:spPr>
          <a:xfrm>
            <a:off x="8578789" y="2701503"/>
            <a:ext cx="0" cy="972239"/>
          </a:xfrm>
          <a:prstGeom prst="line">
            <a:avLst/>
          </a:prstGeom>
          <a:solidFill>
            <a:schemeClr val="bg1"/>
          </a:solidFill>
          <a:ln>
            <a:solidFill>
              <a:schemeClr val="accent5"/>
            </a:solidFill>
            <a:tailEnd type="triangle" w="lg" len="lg"/>
          </a:ln>
        </p:spPr>
      </p:cxnSp>
      <p:pic>
        <p:nvPicPr>
          <p:cNvPr id="84" name="Graphic 83">
            <a:extLst>
              <a:ext uri="{FF2B5EF4-FFF2-40B4-BE49-F238E27FC236}">
                <a16:creationId xmlns:a16="http://schemas.microsoft.com/office/drawing/2014/main" id="{971C6261-2207-4AC7-836D-329F4E256D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23387" y="3291071"/>
            <a:ext cx="247534" cy="258959"/>
          </a:xfrm>
          <a:prstGeom prst="rect">
            <a:avLst/>
          </a:prstGeom>
        </p:spPr>
      </p:pic>
      <p:cxnSp>
        <p:nvCxnSpPr>
          <p:cNvPr id="85" name="Rechte verbindingslijn met pijl 84">
            <a:extLst>
              <a:ext uri="{FF2B5EF4-FFF2-40B4-BE49-F238E27FC236}">
                <a16:creationId xmlns:a16="http://schemas.microsoft.com/office/drawing/2014/main" id="{42AB7A47-7DE0-41D6-9DA9-9595D1C6A274}"/>
              </a:ext>
            </a:extLst>
          </p:cNvPr>
          <p:cNvCxnSpPr/>
          <p:nvPr/>
        </p:nvCxnSpPr>
        <p:spPr>
          <a:xfrm>
            <a:off x="3816460" y="4128450"/>
            <a:ext cx="769945" cy="0"/>
          </a:xfrm>
          <a:prstGeom prst="straightConnector1">
            <a:avLst/>
          </a:prstGeom>
          <a:ln>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Rechte verbindingslijn met pijl 85">
            <a:extLst>
              <a:ext uri="{FF2B5EF4-FFF2-40B4-BE49-F238E27FC236}">
                <a16:creationId xmlns:a16="http://schemas.microsoft.com/office/drawing/2014/main" id="{A87F5518-3FC5-4616-A9AA-C7C1B36BB7D0}"/>
              </a:ext>
            </a:extLst>
          </p:cNvPr>
          <p:cNvCxnSpPr>
            <a:cxnSpLocks/>
          </p:cNvCxnSpPr>
          <p:nvPr/>
        </p:nvCxnSpPr>
        <p:spPr>
          <a:xfrm>
            <a:off x="4735351" y="4128450"/>
            <a:ext cx="1313343" cy="0"/>
          </a:xfrm>
          <a:prstGeom prst="straightConnector1">
            <a:avLst/>
          </a:prstGeom>
          <a:ln>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7" name="Rechte verbindingslijn met pijl 86">
            <a:extLst>
              <a:ext uri="{FF2B5EF4-FFF2-40B4-BE49-F238E27FC236}">
                <a16:creationId xmlns:a16="http://schemas.microsoft.com/office/drawing/2014/main" id="{532248CC-B096-4526-AE46-F7A787ECA606}"/>
              </a:ext>
            </a:extLst>
          </p:cNvPr>
          <p:cNvCxnSpPr>
            <a:cxnSpLocks/>
          </p:cNvCxnSpPr>
          <p:nvPr/>
        </p:nvCxnSpPr>
        <p:spPr>
          <a:xfrm>
            <a:off x="6323377" y="4128450"/>
            <a:ext cx="1613333" cy="0"/>
          </a:xfrm>
          <a:prstGeom prst="straightConnector1">
            <a:avLst/>
          </a:prstGeom>
          <a:ln>
            <a:solidFill>
              <a:schemeClr val="accent3"/>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Rechte verbindingslijn 87">
            <a:extLst>
              <a:ext uri="{FF2B5EF4-FFF2-40B4-BE49-F238E27FC236}">
                <a16:creationId xmlns:a16="http://schemas.microsoft.com/office/drawing/2014/main" id="{80741F2E-70DC-4C88-BE67-6E0DDF1F4B91}"/>
              </a:ext>
            </a:extLst>
          </p:cNvPr>
          <p:cNvCxnSpPr>
            <a:cxnSpLocks/>
          </p:cNvCxnSpPr>
          <p:nvPr/>
        </p:nvCxnSpPr>
        <p:spPr>
          <a:xfrm>
            <a:off x="6387992" y="2908520"/>
            <a:ext cx="0" cy="765221"/>
          </a:xfrm>
          <a:prstGeom prst="line">
            <a:avLst/>
          </a:prstGeom>
          <a:solidFill>
            <a:schemeClr val="bg1"/>
          </a:solidFill>
          <a:ln>
            <a:solidFill>
              <a:schemeClr val="accent5"/>
            </a:solidFill>
            <a:tailEnd type="triangle" w="lg" len="lg"/>
          </a:ln>
        </p:spPr>
      </p:cxnSp>
      <p:grpSp>
        <p:nvGrpSpPr>
          <p:cNvPr id="89" name="Groep 88">
            <a:extLst>
              <a:ext uri="{FF2B5EF4-FFF2-40B4-BE49-F238E27FC236}">
                <a16:creationId xmlns:a16="http://schemas.microsoft.com/office/drawing/2014/main" id="{765F18F7-5DED-46A1-A496-47C730C64F4B}"/>
              </a:ext>
            </a:extLst>
          </p:cNvPr>
          <p:cNvGrpSpPr/>
          <p:nvPr/>
        </p:nvGrpSpPr>
        <p:grpSpPr>
          <a:xfrm>
            <a:off x="6924556" y="3061752"/>
            <a:ext cx="1121171" cy="501498"/>
            <a:chOff x="9232741" y="2939338"/>
            <a:chExt cx="1494894" cy="668665"/>
          </a:xfrm>
        </p:grpSpPr>
        <p:sp>
          <p:nvSpPr>
            <p:cNvPr id="90" name="Tekstvak 89">
              <a:extLst>
                <a:ext uri="{FF2B5EF4-FFF2-40B4-BE49-F238E27FC236}">
                  <a16:creationId xmlns:a16="http://schemas.microsoft.com/office/drawing/2014/main" id="{C8D687CB-E8A9-4036-967D-A2B5E4854BFB}"/>
                </a:ext>
              </a:extLst>
            </p:cNvPr>
            <p:cNvSpPr txBox="1"/>
            <p:nvPr/>
          </p:nvSpPr>
          <p:spPr>
            <a:xfrm rot="252067">
              <a:off x="9232741" y="2939338"/>
              <a:ext cx="1494894" cy="588135"/>
            </a:xfrm>
            <a:prstGeom prst="cloud">
              <a:avLst/>
            </a:prstGeom>
            <a:solidFill>
              <a:schemeClr val="accent5">
                <a:lumMod val="40000"/>
                <a:lumOff val="60000"/>
              </a:schemeClr>
            </a:solidFill>
            <a:ln>
              <a:noFill/>
            </a:ln>
          </p:spPr>
          <p:txBody>
            <a:bodyPr wrap="square" lIns="0" rIns="0" bIns="0" anchor="ctr" anchorCtr="0">
              <a:noAutofit/>
            </a:bodyPr>
            <a:lstStyle/>
            <a:p>
              <a:pPr marL="4763" algn="ctr" defTabSz="685800" eaLnBrk="1" hangingPunct="1">
                <a:spcBef>
                  <a:spcPts val="0"/>
                </a:spcBef>
                <a:spcAft>
                  <a:spcPts val="0"/>
                </a:spcAft>
                <a:defRPr/>
              </a:pPr>
              <a:endParaRPr lang="nl-NL" sz="788" b="1" dirty="0">
                <a:solidFill>
                  <a:srgbClr val="4BACC6">
                    <a:lumMod val="75000"/>
                  </a:srgbClr>
                </a:solidFill>
                <a:latin typeface="PT Sans"/>
                <a:ea typeface="Microsoft YaHei Light" charset="-122"/>
                <a:cs typeface="Microsoft YaHei Light" charset="-122"/>
              </a:endParaRPr>
            </a:p>
          </p:txBody>
        </p:sp>
        <p:sp>
          <p:nvSpPr>
            <p:cNvPr id="91" name="Tekstvak 90">
              <a:extLst>
                <a:ext uri="{FF2B5EF4-FFF2-40B4-BE49-F238E27FC236}">
                  <a16:creationId xmlns:a16="http://schemas.microsoft.com/office/drawing/2014/main" id="{11421C44-8EF4-4794-8841-075D932C9BBA}"/>
                </a:ext>
              </a:extLst>
            </p:cNvPr>
            <p:cNvSpPr txBox="1"/>
            <p:nvPr/>
          </p:nvSpPr>
          <p:spPr>
            <a:xfrm>
              <a:off x="9329684" y="2999887"/>
              <a:ext cx="1361714" cy="608116"/>
            </a:xfrm>
            <a:prstGeom prst="rect">
              <a:avLst/>
            </a:prstGeom>
            <a:noFill/>
          </p:spPr>
          <p:txBody>
            <a:bodyPr wrap="square">
              <a:spAutoFit/>
            </a:bodyPr>
            <a:lstStyle/>
            <a:p>
              <a:pPr marL="4763" algn="ctr" defTabSz="685800" eaLnBrk="1" hangingPunct="1">
                <a:spcBef>
                  <a:spcPts val="0"/>
                </a:spcBef>
                <a:spcAft>
                  <a:spcPts val="0"/>
                </a:spcAft>
                <a:defRPr/>
              </a:pPr>
              <a:r>
                <a:rPr lang="nl-NL" sz="788" b="1" dirty="0">
                  <a:solidFill>
                    <a:srgbClr val="4BACC6">
                      <a:lumMod val="75000"/>
                    </a:srgbClr>
                  </a:solidFill>
                  <a:latin typeface="PT Sans"/>
                  <a:ea typeface="Microsoft YaHei Light" charset="-122"/>
                  <a:cs typeface="Microsoft YaHei Light" charset="-122"/>
                </a:rPr>
                <a:t>To follow hoeft niet op lead te wachten</a:t>
              </a:r>
            </a:p>
          </p:txBody>
        </p:sp>
      </p:grpSp>
      <p:cxnSp>
        <p:nvCxnSpPr>
          <p:cNvPr id="92" name="Rechte verbindingslijn 91">
            <a:extLst>
              <a:ext uri="{FF2B5EF4-FFF2-40B4-BE49-F238E27FC236}">
                <a16:creationId xmlns:a16="http://schemas.microsoft.com/office/drawing/2014/main" id="{CE08BF99-2A37-4264-9CCA-A305127095BE}"/>
              </a:ext>
            </a:extLst>
          </p:cNvPr>
          <p:cNvCxnSpPr>
            <a:cxnSpLocks/>
          </p:cNvCxnSpPr>
          <p:nvPr/>
        </p:nvCxnSpPr>
        <p:spPr>
          <a:xfrm flipV="1">
            <a:off x="4593319" y="3836029"/>
            <a:ext cx="0" cy="386642"/>
          </a:xfrm>
          <a:prstGeom prst="line">
            <a:avLst/>
          </a:prstGeom>
          <a:solidFill>
            <a:schemeClr val="bg1"/>
          </a:solidFill>
          <a:ln>
            <a:solidFill>
              <a:schemeClr val="accent3"/>
            </a:solidFill>
            <a:tailEnd type="triangle" w="lg" len="lg"/>
          </a:ln>
        </p:spPr>
      </p:cxnSp>
      <p:cxnSp>
        <p:nvCxnSpPr>
          <p:cNvPr id="93" name="Rechte verbindingslijn 92">
            <a:extLst>
              <a:ext uri="{FF2B5EF4-FFF2-40B4-BE49-F238E27FC236}">
                <a16:creationId xmlns:a16="http://schemas.microsoft.com/office/drawing/2014/main" id="{7B0009A7-67E0-41A3-99E7-8D687686D3AE}"/>
              </a:ext>
            </a:extLst>
          </p:cNvPr>
          <p:cNvCxnSpPr>
            <a:cxnSpLocks/>
          </p:cNvCxnSpPr>
          <p:nvPr/>
        </p:nvCxnSpPr>
        <p:spPr>
          <a:xfrm flipV="1">
            <a:off x="4734667" y="3836029"/>
            <a:ext cx="0" cy="386642"/>
          </a:xfrm>
          <a:prstGeom prst="line">
            <a:avLst/>
          </a:prstGeom>
          <a:solidFill>
            <a:schemeClr val="bg1"/>
          </a:solidFill>
          <a:ln>
            <a:solidFill>
              <a:schemeClr val="accent3"/>
            </a:solidFill>
            <a:tailEnd type="triangle" w="lg" len="lg"/>
          </a:ln>
        </p:spPr>
      </p:cxnSp>
      <p:cxnSp>
        <p:nvCxnSpPr>
          <p:cNvPr id="94" name="Rechte verbindingslijn 93">
            <a:extLst>
              <a:ext uri="{FF2B5EF4-FFF2-40B4-BE49-F238E27FC236}">
                <a16:creationId xmlns:a16="http://schemas.microsoft.com/office/drawing/2014/main" id="{38C50DD2-46AB-4FC4-8AF5-162D84DE08C9}"/>
              </a:ext>
            </a:extLst>
          </p:cNvPr>
          <p:cNvCxnSpPr>
            <a:cxnSpLocks/>
          </p:cNvCxnSpPr>
          <p:nvPr/>
        </p:nvCxnSpPr>
        <p:spPr>
          <a:xfrm flipV="1">
            <a:off x="6053915" y="3836029"/>
            <a:ext cx="0" cy="386642"/>
          </a:xfrm>
          <a:prstGeom prst="line">
            <a:avLst/>
          </a:prstGeom>
          <a:solidFill>
            <a:schemeClr val="bg1"/>
          </a:solidFill>
          <a:ln>
            <a:solidFill>
              <a:schemeClr val="accent3"/>
            </a:solidFill>
            <a:tailEnd type="triangle" w="lg" len="lg"/>
          </a:ln>
        </p:spPr>
      </p:cxnSp>
      <p:cxnSp>
        <p:nvCxnSpPr>
          <p:cNvPr id="95" name="Rechte verbindingslijn 94">
            <a:extLst>
              <a:ext uri="{FF2B5EF4-FFF2-40B4-BE49-F238E27FC236}">
                <a16:creationId xmlns:a16="http://schemas.microsoft.com/office/drawing/2014/main" id="{6BA3E85A-77FB-42A8-A899-BF82F2079994}"/>
              </a:ext>
            </a:extLst>
          </p:cNvPr>
          <p:cNvCxnSpPr>
            <a:cxnSpLocks/>
          </p:cNvCxnSpPr>
          <p:nvPr/>
        </p:nvCxnSpPr>
        <p:spPr>
          <a:xfrm flipV="1">
            <a:off x="6326141" y="3836029"/>
            <a:ext cx="0" cy="386642"/>
          </a:xfrm>
          <a:prstGeom prst="line">
            <a:avLst/>
          </a:prstGeom>
          <a:solidFill>
            <a:schemeClr val="bg1"/>
          </a:solidFill>
          <a:ln>
            <a:solidFill>
              <a:schemeClr val="accent3"/>
            </a:solidFill>
            <a:tailEnd type="triangle" w="lg" len="lg"/>
          </a:ln>
        </p:spPr>
      </p:cxnSp>
      <p:cxnSp>
        <p:nvCxnSpPr>
          <p:cNvPr id="96" name="Rechte verbindingslijn 95">
            <a:extLst>
              <a:ext uri="{FF2B5EF4-FFF2-40B4-BE49-F238E27FC236}">
                <a16:creationId xmlns:a16="http://schemas.microsoft.com/office/drawing/2014/main" id="{340FE26B-D51E-4C31-AFE4-7AE1D61F5BD9}"/>
              </a:ext>
            </a:extLst>
          </p:cNvPr>
          <p:cNvCxnSpPr>
            <a:cxnSpLocks/>
          </p:cNvCxnSpPr>
          <p:nvPr/>
        </p:nvCxnSpPr>
        <p:spPr>
          <a:xfrm flipV="1">
            <a:off x="7933322" y="3836029"/>
            <a:ext cx="0" cy="386642"/>
          </a:xfrm>
          <a:prstGeom prst="line">
            <a:avLst/>
          </a:prstGeom>
          <a:solidFill>
            <a:schemeClr val="bg1"/>
          </a:solidFill>
          <a:ln>
            <a:solidFill>
              <a:schemeClr val="accent3"/>
            </a:solidFill>
            <a:tailEnd type="triangle" w="lg" len="lg"/>
          </a:ln>
        </p:spPr>
      </p:cxnSp>
      <p:grpSp>
        <p:nvGrpSpPr>
          <p:cNvPr id="97" name="Groep 96">
            <a:extLst>
              <a:ext uri="{FF2B5EF4-FFF2-40B4-BE49-F238E27FC236}">
                <a16:creationId xmlns:a16="http://schemas.microsoft.com/office/drawing/2014/main" id="{3E49715F-F3D6-453F-9D38-13B0A00BAB3C}"/>
              </a:ext>
            </a:extLst>
          </p:cNvPr>
          <p:cNvGrpSpPr/>
          <p:nvPr/>
        </p:nvGrpSpPr>
        <p:grpSpPr>
          <a:xfrm>
            <a:off x="808739" y="3003365"/>
            <a:ext cx="1024343" cy="334835"/>
            <a:chOff x="1078319" y="2861487"/>
            <a:chExt cx="1365790" cy="446446"/>
          </a:xfrm>
        </p:grpSpPr>
        <p:sp>
          <p:nvSpPr>
            <p:cNvPr id="98" name="Tekstvak 97">
              <a:extLst>
                <a:ext uri="{FF2B5EF4-FFF2-40B4-BE49-F238E27FC236}">
                  <a16:creationId xmlns:a16="http://schemas.microsoft.com/office/drawing/2014/main" id="{A7E95B51-3609-49C2-8C32-292475EBDDF2}"/>
                </a:ext>
              </a:extLst>
            </p:cNvPr>
            <p:cNvSpPr txBox="1"/>
            <p:nvPr/>
          </p:nvSpPr>
          <p:spPr>
            <a:xfrm>
              <a:off x="1078319" y="2861487"/>
              <a:ext cx="1365790" cy="446446"/>
            </a:xfrm>
            <a:prstGeom prst="rect">
              <a:avLst/>
            </a:prstGeom>
            <a:solidFill>
              <a:schemeClr val="bg1"/>
            </a:solidFill>
            <a:ln>
              <a:noFill/>
            </a:ln>
          </p:spPr>
          <p:txBody>
            <a:bodyPr wrap="square">
              <a:spAutoFit/>
            </a:bodyPr>
            <a:lstStyle/>
            <a:p>
              <a:pPr algn="ctr" defTabSz="685800" eaLnBrk="1" hangingPunct="1">
                <a:spcBef>
                  <a:spcPts val="0"/>
                </a:spcBef>
                <a:spcAft>
                  <a:spcPts val="0"/>
                </a:spcAft>
                <a:defRPr/>
              </a:pPr>
              <a:r>
                <a:rPr lang="nl-NL" sz="788" b="1" dirty="0">
                  <a:solidFill>
                    <a:srgbClr val="4BACC6">
                      <a:lumMod val="75000"/>
                    </a:srgbClr>
                  </a:solidFill>
                  <a:latin typeface="PT Sans"/>
                  <a:ea typeface="Microsoft YaHei Light" charset="-122"/>
                  <a:cs typeface="Microsoft YaHei Light" charset="-122"/>
                </a:rPr>
                <a:t>Contouren beleid verzekeraar bekend</a:t>
              </a:r>
            </a:p>
          </p:txBody>
        </p:sp>
        <p:cxnSp>
          <p:nvCxnSpPr>
            <p:cNvPr id="99" name="Rechte verbindingslijn 98">
              <a:extLst>
                <a:ext uri="{FF2B5EF4-FFF2-40B4-BE49-F238E27FC236}">
                  <a16:creationId xmlns:a16="http://schemas.microsoft.com/office/drawing/2014/main" id="{F2C09EC6-476E-43A9-B6F5-A853F85D686C}"/>
                </a:ext>
              </a:extLst>
            </p:cNvPr>
            <p:cNvCxnSpPr/>
            <p:nvPr/>
          </p:nvCxnSpPr>
          <p:spPr>
            <a:xfrm>
              <a:off x="1078319" y="3276985"/>
              <a:ext cx="1365790"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0" name="Groep 99">
            <a:extLst>
              <a:ext uri="{FF2B5EF4-FFF2-40B4-BE49-F238E27FC236}">
                <a16:creationId xmlns:a16="http://schemas.microsoft.com/office/drawing/2014/main" id="{FB1ADD37-17F0-4BCC-A5AE-061A12F28EDB}"/>
              </a:ext>
            </a:extLst>
          </p:cNvPr>
          <p:cNvGrpSpPr/>
          <p:nvPr/>
        </p:nvGrpSpPr>
        <p:grpSpPr>
          <a:xfrm>
            <a:off x="2473506" y="3003365"/>
            <a:ext cx="1026392" cy="334835"/>
            <a:chOff x="3298007" y="2861487"/>
            <a:chExt cx="1368522" cy="446446"/>
          </a:xfrm>
        </p:grpSpPr>
        <p:sp>
          <p:nvSpPr>
            <p:cNvPr id="101" name="Tekstvak 100">
              <a:extLst>
                <a:ext uri="{FF2B5EF4-FFF2-40B4-BE49-F238E27FC236}">
                  <a16:creationId xmlns:a16="http://schemas.microsoft.com/office/drawing/2014/main" id="{58B3A90F-E344-4558-9BA6-5537951E378A}"/>
                </a:ext>
              </a:extLst>
            </p:cNvPr>
            <p:cNvSpPr txBox="1"/>
            <p:nvPr/>
          </p:nvSpPr>
          <p:spPr>
            <a:xfrm>
              <a:off x="3300738" y="2861487"/>
              <a:ext cx="1365791" cy="446446"/>
            </a:xfrm>
            <a:prstGeom prst="rect">
              <a:avLst/>
            </a:prstGeom>
            <a:solidFill>
              <a:schemeClr val="bg1"/>
            </a:solidFill>
            <a:ln>
              <a:noFill/>
            </a:ln>
          </p:spPr>
          <p:txBody>
            <a:bodyPr wrap="square">
              <a:spAutoFit/>
            </a:bodyPr>
            <a:lstStyle/>
            <a:p>
              <a:pPr algn="ctr" defTabSz="685800" eaLnBrk="1" hangingPunct="1">
                <a:spcBef>
                  <a:spcPts val="0"/>
                </a:spcBef>
                <a:spcAft>
                  <a:spcPts val="0"/>
                </a:spcAft>
                <a:defRPr/>
              </a:pPr>
              <a:r>
                <a:rPr lang="nl-NL" sz="788" b="1" dirty="0">
                  <a:solidFill>
                    <a:srgbClr val="4BACC6">
                      <a:lumMod val="75000"/>
                    </a:srgbClr>
                  </a:solidFill>
                  <a:latin typeface="PT Sans"/>
                  <a:ea typeface="Microsoft YaHei Light" charset="-122"/>
                  <a:cs typeface="Microsoft YaHei Light" charset="-122"/>
                </a:rPr>
                <a:t>Definitief beleid verzekeraar bekend</a:t>
              </a:r>
            </a:p>
          </p:txBody>
        </p:sp>
        <p:cxnSp>
          <p:nvCxnSpPr>
            <p:cNvPr id="102" name="Rechte verbindingslijn 101">
              <a:extLst>
                <a:ext uri="{FF2B5EF4-FFF2-40B4-BE49-F238E27FC236}">
                  <a16:creationId xmlns:a16="http://schemas.microsoft.com/office/drawing/2014/main" id="{3408B617-20FE-469D-876B-CD7FDFB82246}"/>
                </a:ext>
              </a:extLst>
            </p:cNvPr>
            <p:cNvCxnSpPr/>
            <p:nvPr/>
          </p:nvCxnSpPr>
          <p:spPr>
            <a:xfrm>
              <a:off x="3298007" y="3276985"/>
              <a:ext cx="1365790"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ep 102">
            <a:extLst>
              <a:ext uri="{FF2B5EF4-FFF2-40B4-BE49-F238E27FC236}">
                <a16:creationId xmlns:a16="http://schemas.microsoft.com/office/drawing/2014/main" id="{E0DE5BAD-345C-4FB6-8F41-B20C8D037CA2}"/>
              </a:ext>
            </a:extLst>
          </p:cNvPr>
          <p:cNvGrpSpPr/>
          <p:nvPr/>
        </p:nvGrpSpPr>
        <p:grpSpPr>
          <a:xfrm>
            <a:off x="3148836" y="2376725"/>
            <a:ext cx="1190474" cy="577338"/>
            <a:chOff x="4198447" y="2025968"/>
            <a:chExt cx="1587299" cy="769784"/>
          </a:xfrm>
        </p:grpSpPr>
        <p:sp>
          <p:nvSpPr>
            <p:cNvPr id="104" name="Tekstvak 103">
              <a:extLst>
                <a:ext uri="{FF2B5EF4-FFF2-40B4-BE49-F238E27FC236}">
                  <a16:creationId xmlns:a16="http://schemas.microsoft.com/office/drawing/2014/main" id="{8E2877CF-BCDB-4701-A9DE-BFFB3E3C8184}"/>
                </a:ext>
              </a:extLst>
            </p:cNvPr>
            <p:cNvSpPr txBox="1"/>
            <p:nvPr/>
          </p:nvSpPr>
          <p:spPr>
            <a:xfrm>
              <a:off x="4201000" y="2025968"/>
              <a:ext cx="1584746" cy="769784"/>
            </a:xfrm>
            <a:prstGeom prst="rect">
              <a:avLst/>
            </a:prstGeom>
            <a:solidFill>
              <a:schemeClr val="bg1"/>
            </a:solidFill>
            <a:ln>
              <a:noFill/>
            </a:ln>
          </p:spPr>
          <p:txBody>
            <a:bodyPr wrap="square">
              <a:spAutoFit/>
            </a:bodyPr>
            <a:lstStyle/>
            <a:p>
              <a:pPr algn="ctr" defTabSz="685800" eaLnBrk="1" hangingPunct="1">
                <a:spcBef>
                  <a:spcPts val="0"/>
                </a:spcBef>
                <a:spcAft>
                  <a:spcPts val="0"/>
                </a:spcAft>
                <a:defRPr/>
              </a:pPr>
              <a:r>
                <a:rPr lang="nl-NL" sz="788" b="1" dirty="0">
                  <a:solidFill>
                    <a:srgbClr val="4BACC6">
                      <a:lumMod val="75000"/>
                    </a:srgbClr>
                  </a:solidFill>
                  <a:latin typeface="PT Sans"/>
                  <a:ea typeface="Microsoft YaHei Light" charset="-122"/>
                  <a:cs typeface="Microsoft YaHei Light" charset="-122"/>
                </a:rPr>
                <a:t>Definitief opzeggingen verzekeraar. Pro forma opzegging incl. verlengingsvoorstel </a:t>
              </a:r>
            </a:p>
          </p:txBody>
        </p:sp>
        <p:cxnSp>
          <p:nvCxnSpPr>
            <p:cNvPr id="105" name="Rechte verbindingslijn 104">
              <a:extLst>
                <a:ext uri="{FF2B5EF4-FFF2-40B4-BE49-F238E27FC236}">
                  <a16:creationId xmlns:a16="http://schemas.microsoft.com/office/drawing/2014/main" id="{A03882B3-7B06-456A-B9AF-F424CFAB4101}"/>
                </a:ext>
              </a:extLst>
            </p:cNvPr>
            <p:cNvCxnSpPr>
              <a:cxnSpLocks/>
            </p:cNvCxnSpPr>
            <p:nvPr/>
          </p:nvCxnSpPr>
          <p:spPr>
            <a:xfrm>
              <a:off x="4198447" y="2760453"/>
              <a:ext cx="1587299"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ep 105">
            <a:extLst>
              <a:ext uri="{FF2B5EF4-FFF2-40B4-BE49-F238E27FC236}">
                <a16:creationId xmlns:a16="http://schemas.microsoft.com/office/drawing/2014/main" id="{EBD62F3D-C125-42CE-91E6-F7EDAB6E6CC2}"/>
              </a:ext>
            </a:extLst>
          </p:cNvPr>
          <p:cNvGrpSpPr/>
          <p:nvPr/>
        </p:nvGrpSpPr>
        <p:grpSpPr>
          <a:xfrm>
            <a:off x="2468255" y="4210194"/>
            <a:ext cx="1024343" cy="583656"/>
            <a:chOff x="3291007" y="4470590"/>
            <a:chExt cx="1365790" cy="778206"/>
          </a:xfrm>
        </p:grpSpPr>
        <p:sp>
          <p:nvSpPr>
            <p:cNvPr id="107" name="Tekstvak 106">
              <a:extLst>
                <a:ext uri="{FF2B5EF4-FFF2-40B4-BE49-F238E27FC236}">
                  <a16:creationId xmlns:a16="http://schemas.microsoft.com/office/drawing/2014/main" id="{8CB60C84-1106-4C81-8BFF-421B88568FE4}"/>
                </a:ext>
              </a:extLst>
            </p:cNvPr>
            <p:cNvSpPr txBox="1"/>
            <p:nvPr/>
          </p:nvSpPr>
          <p:spPr>
            <a:xfrm>
              <a:off x="3291007" y="4479013"/>
              <a:ext cx="1365790" cy="769783"/>
            </a:xfrm>
            <a:prstGeom prst="rect">
              <a:avLst/>
            </a:prstGeom>
            <a:solidFill>
              <a:schemeClr val="bg1"/>
            </a:solidFill>
            <a:ln>
              <a:noFill/>
            </a:ln>
          </p:spPr>
          <p:txBody>
            <a:bodyPr wrap="square">
              <a:spAutoFit/>
            </a:bodyPr>
            <a:lstStyle/>
            <a:p>
              <a:pPr algn="ctr" defTabSz="685800">
                <a:defRPr/>
              </a:pPr>
              <a:r>
                <a:rPr lang="nl-NL" sz="788" b="1" dirty="0">
                  <a:solidFill>
                    <a:srgbClr val="9BBB59"/>
                  </a:solidFill>
                  <a:ea typeface="Microsoft YaHei Light" charset="-122"/>
                  <a:cs typeface="Microsoft YaHei Light" charset="-122"/>
                </a:rPr>
                <a:t>Makelaar heeft de risico info klant beschikbaar</a:t>
              </a:r>
            </a:p>
          </p:txBody>
        </p:sp>
        <p:cxnSp>
          <p:nvCxnSpPr>
            <p:cNvPr id="108" name="Rechte verbindingslijn 107">
              <a:extLst>
                <a:ext uri="{FF2B5EF4-FFF2-40B4-BE49-F238E27FC236}">
                  <a16:creationId xmlns:a16="http://schemas.microsoft.com/office/drawing/2014/main" id="{F5B2E1BC-626C-4261-87E4-353BF1E12CE5}"/>
                </a:ext>
              </a:extLst>
            </p:cNvPr>
            <p:cNvCxnSpPr>
              <a:cxnSpLocks/>
            </p:cNvCxnSpPr>
            <p:nvPr/>
          </p:nvCxnSpPr>
          <p:spPr>
            <a:xfrm>
              <a:off x="3291027" y="4470590"/>
              <a:ext cx="136577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9" name="Groep 108">
            <a:extLst>
              <a:ext uri="{FF2B5EF4-FFF2-40B4-BE49-F238E27FC236}">
                <a16:creationId xmlns:a16="http://schemas.microsoft.com/office/drawing/2014/main" id="{BA92D787-87A3-4D42-9946-93082EDCB4BE}"/>
              </a:ext>
            </a:extLst>
          </p:cNvPr>
          <p:cNvGrpSpPr/>
          <p:nvPr/>
        </p:nvGrpSpPr>
        <p:grpSpPr>
          <a:xfrm>
            <a:off x="3614854" y="4210193"/>
            <a:ext cx="1032178" cy="705871"/>
            <a:chOff x="4819805" y="4470590"/>
            <a:chExt cx="1376237" cy="941162"/>
          </a:xfrm>
        </p:grpSpPr>
        <p:sp>
          <p:nvSpPr>
            <p:cNvPr id="110" name="Tekstvak 109">
              <a:extLst>
                <a:ext uri="{FF2B5EF4-FFF2-40B4-BE49-F238E27FC236}">
                  <a16:creationId xmlns:a16="http://schemas.microsoft.com/office/drawing/2014/main" id="{761133E2-BE9A-40F7-A061-C32AD7336E07}"/>
                </a:ext>
              </a:extLst>
            </p:cNvPr>
            <p:cNvSpPr txBox="1"/>
            <p:nvPr/>
          </p:nvSpPr>
          <p:spPr>
            <a:xfrm>
              <a:off x="4819805" y="4480299"/>
              <a:ext cx="1376237" cy="931453"/>
            </a:xfrm>
            <a:prstGeom prst="rect">
              <a:avLst/>
            </a:prstGeom>
            <a:solidFill>
              <a:schemeClr val="bg1"/>
            </a:solidFill>
            <a:ln>
              <a:noFill/>
            </a:ln>
          </p:spPr>
          <p:txBody>
            <a:bodyPr wrap="square">
              <a:spAutoFit/>
            </a:bodyPr>
            <a:lstStyle/>
            <a:p>
              <a:pPr algn="ctr" defTabSz="685800">
                <a:defRPr/>
              </a:pPr>
              <a:r>
                <a:rPr lang="nl-NL" sz="788" b="1" dirty="0">
                  <a:solidFill>
                    <a:srgbClr val="9BBB59"/>
                  </a:solidFill>
                  <a:ea typeface="Microsoft YaHei Light" charset="-122"/>
                  <a:cs typeface="Microsoft YaHei Light" charset="-122"/>
                </a:rPr>
                <a:t>Onderhandelingen door makelaar over gedane voorstellen met bestaand panel</a:t>
              </a:r>
            </a:p>
          </p:txBody>
        </p:sp>
        <p:cxnSp>
          <p:nvCxnSpPr>
            <p:cNvPr id="111" name="Rechte verbindingslijn 110">
              <a:extLst>
                <a:ext uri="{FF2B5EF4-FFF2-40B4-BE49-F238E27FC236}">
                  <a16:creationId xmlns:a16="http://schemas.microsoft.com/office/drawing/2014/main" id="{44B9FC03-F8C2-4E5C-9E67-D8F0F951F009}"/>
                </a:ext>
              </a:extLst>
            </p:cNvPr>
            <p:cNvCxnSpPr>
              <a:cxnSpLocks/>
            </p:cNvCxnSpPr>
            <p:nvPr/>
          </p:nvCxnSpPr>
          <p:spPr>
            <a:xfrm>
              <a:off x="4868542" y="4470590"/>
              <a:ext cx="13275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2" name="Groep 111">
            <a:extLst>
              <a:ext uri="{FF2B5EF4-FFF2-40B4-BE49-F238E27FC236}">
                <a16:creationId xmlns:a16="http://schemas.microsoft.com/office/drawing/2014/main" id="{49A7C4F3-063F-46B6-9C3E-91571716F13C}"/>
              </a:ext>
            </a:extLst>
          </p:cNvPr>
          <p:cNvGrpSpPr/>
          <p:nvPr/>
        </p:nvGrpSpPr>
        <p:grpSpPr>
          <a:xfrm>
            <a:off x="4684123" y="4210193"/>
            <a:ext cx="1422323" cy="465392"/>
            <a:chOff x="6222691" y="4470590"/>
            <a:chExt cx="1957136" cy="620522"/>
          </a:xfrm>
        </p:grpSpPr>
        <p:sp>
          <p:nvSpPr>
            <p:cNvPr id="113" name="Tekstvak 112">
              <a:extLst>
                <a:ext uri="{FF2B5EF4-FFF2-40B4-BE49-F238E27FC236}">
                  <a16:creationId xmlns:a16="http://schemas.microsoft.com/office/drawing/2014/main" id="{E5985299-0017-4166-A6F2-9CF3A3CC85CC}"/>
                </a:ext>
              </a:extLst>
            </p:cNvPr>
            <p:cNvSpPr txBox="1"/>
            <p:nvPr/>
          </p:nvSpPr>
          <p:spPr>
            <a:xfrm>
              <a:off x="6223196" y="4482997"/>
              <a:ext cx="1921025" cy="608115"/>
            </a:xfrm>
            <a:prstGeom prst="rect">
              <a:avLst/>
            </a:prstGeom>
            <a:solidFill>
              <a:schemeClr val="bg1"/>
            </a:solidFill>
            <a:ln>
              <a:noFill/>
            </a:ln>
          </p:spPr>
          <p:txBody>
            <a:bodyPr wrap="square">
              <a:spAutoFit/>
            </a:bodyPr>
            <a:lstStyle/>
            <a:p>
              <a:pPr algn="ctr" defTabSz="685800">
                <a:defRPr/>
              </a:pPr>
              <a:r>
                <a:rPr lang="nl-NL" sz="788" b="1" dirty="0">
                  <a:solidFill>
                    <a:srgbClr val="9BBB59"/>
                  </a:solidFill>
                  <a:ea typeface="Microsoft YaHei Light" charset="-122"/>
                  <a:cs typeface="Microsoft YaHei Light" charset="-122"/>
                </a:rPr>
                <a:t>Zoektocht naar nieuwe verzekeraar(s) door makelaar</a:t>
              </a:r>
            </a:p>
          </p:txBody>
        </p:sp>
        <p:cxnSp>
          <p:nvCxnSpPr>
            <p:cNvPr id="114" name="Rechte verbindingslijn 113">
              <a:extLst>
                <a:ext uri="{FF2B5EF4-FFF2-40B4-BE49-F238E27FC236}">
                  <a16:creationId xmlns:a16="http://schemas.microsoft.com/office/drawing/2014/main" id="{EE9B87CD-7FF2-4860-ADD8-3D463F10BF90}"/>
                </a:ext>
              </a:extLst>
            </p:cNvPr>
            <p:cNvCxnSpPr>
              <a:cxnSpLocks/>
            </p:cNvCxnSpPr>
            <p:nvPr/>
          </p:nvCxnSpPr>
          <p:spPr>
            <a:xfrm>
              <a:off x="6222691" y="4470590"/>
              <a:ext cx="195713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5" name="Groep 114">
            <a:extLst>
              <a:ext uri="{FF2B5EF4-FFF2-40B4-BE49-F238E27FC236}">
                <a16:creationId xmlns:a16="http://schemas.microsoft.com/office/drawing/2014/main" id="{09082888-F408-4D1A-AB10-C589213BA013}"/>
              </a:ext>
            </a:extLst>
          </p:cNvPr>
          <p:cNvGrpSpPr/>
          <p:nvPr/>
        </p:nvGrpSpPr>
        <p:grpSpPr>
          <a:xfrm>
            <a:off x="6341774" y="2613389"/>
            <a:ext cx="2281613" cy="334835"/>
            <a:chOff x="9572785" y="2341519"/>
            <a:chExt cx="2128752" cy="446446"/>
          </a:xfrm>
        </p:grpSpPr>
        <p:sp>
          <p:nvSpPr>
            <p:cNvPr id="116" name="Tekstvak 115">
              <a:extLst>
                <a:ext uri="{FF2B5EF4-FFF2-40B4-BE49-F238E27FC236}">
                  <a16:creationId xmlns:a16="http://schemas.microsoft.com/office/drawing/2014/main" id="{B0F36F36-6501-46FA-851C-B351B6BB00D9}"/>
                </a:ext>
              </a:extLst>
            </p:cNvPr>
            <p:cNvSpPr txBox="1"/>
            <p:nvPr/>
          </p:nvSpPr>
          <p:spPr>
            <a:xfrm>
              <a:off x="9572785" y="2341519"/>
              <a:ext cx="2128752" cy="446446"/>
            </a:xfrm>
            <a:prstGeom prst="rect">
              <a:avLst/>
            </a:prstGeom>
            <a:solidFill>
              <a:schemeClr val="bg1"/>
            </a:solidFill>
            <a:ln>
              <a:noFill/>
            </a:ln>
          </p:spPr>
          <p:txBody>
            <a:bodyPr wrap="square">
              <a:spAutoFit/>
            </a:bodyPr>
            <a:lstStyle/>
            <a:p>
              <a:pPr algn="ctr" defTabSz="685800" eaLnBrk="1" hangingPunct="1">
                <a:spcBef>
                  <a:spcPts val="0"/>
                </a:spcBef>
                <a:spcAft>
                  <a:spcPts val="0"/>
                </a:spcAft>
                <a:defRPr/>
              </a:pPr>
              <a:r>
                <a:rPr lang="nl-NL" sz="788" b="1" dirty="0">
                  <a:solidFill>
                    <a:srgbClr val="4BACC6">
                      <a:lumMod val="75000"/>
                    </a:srgbClr>
                  </a:solidFill>
                  <a:latin typeface="PT Sans"/>
                  <a:ea typeface="Microsoft YaHei Light" charset="-122"/>
                  <a:cs typeface="Microsoft YaHei Light" charset="-122"/>
                </a:rPr>
                <a:t>Accordering / afwijzing van verzekeraar </a:t>
              </a:r>
              <a:br>
                <a:rPr lang="nl-NL" sz="788" b="1" dirty="0">
                  <a:solidFill>
                    <a:srgbClr val="4BACC6">
                      <a:lumMod val="75000"/>
                    </a:srgbClr>
                  </a:solidFill>
                  <a:latin typeface="PT Sans"/>
                  <a:ea typeface="Microsoft YaHei Light" charset="-122"/>
                  <a:cs typeface="Microsoft YaHei Light" charset="-122"/>
                </a:rPr>
              </a:br>
              <a:r>
                <a:rPr lang="nl-NL" sz="788" b="1" dirty="0">
                  <a:solidFill>
                    <a:srgbClr val="4BACC6">
                      <a:lumMod val="75000"/>
                    </a:srgbClr>
                  </a:solidFill>
                  <a:latin typeface="PT Sans"/>
                  <a:ea typeface="Microsoft YaHei Light" charset="-122"/>
                  <a:cs typeface="Microsoft YaHei Light" charset="-122"/>
                </a:rPr>
                <a:t>binnen 5 werkdagen</a:t>
              </a:r>
            </a:p>
          </p:txBody>
        </p:sp>
        <p:cxnSp>
          <p:nvCxnSpPr>
            <p:cNvPr id="117" name="Rechte verbindingslijn 116">
              <a:extLst>
                <a:ext uri="{FF2B5EF4-FFF2-40B4-BE49-F238E27FC236}">
                  <a16:creationId xmlns:a16="http://schemas.microsoft.com/office/drawing/2014/main" id="{4BA4EEB8-135E-4414-AD1F-2AA8C9D536B2}"/>
                </a:ext>
              </a:extLst>
            </p:cNvPr>
            <p:cNvCxnSpPr>
              <a:cxnSpLocks/>
            </p:cNvCxnSpPr>
            <p:nvPr/>
          </p:nvCxnSpPr>
          <p:spPr>
            <a:xfrm>
              <a:off x="9572785" y="2759781"/>
              <a:ext cx="2116282" cy="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18" name="Groep 117">
            <a:extLst>
              <a:ext uri="{FF2B5EF4-FFF2-40B4-BE49-F238E27FC236}">
                <a16:creationId xmlns:a16="http://schemas.microsoft.com/office/drawing/2014/main" id="{EDAEF9BB-FC87-406E-866B-ACC8E2AD227D}"/>
              </a:ext>
            </a:extLst>
          </p:cNvPr>
          <p:cNvGrpSpPr/>
          <p:nvPr/>
        </p:nvGrpSpPr>
        <p:grpSpPr>
          <a:xfrm>
            <a:off x="6292476" y="4210189"/>
            <a:ext cx="1709989" cy="463103"/>
            <a:chOff x="8389968" y="4470590"/>
            <a:chExt cx="2279985" cy="617470"/>
          </a:xfrm>
        </p:grpSpPr>
        <p:sp>
          <p:nvSpPr>
            <p:cNvPr id="119" name="Tekstvak 118">
              <a:extLst>
                <a:ext uri="{FF2B5EF4-FFF2-40B4-BE49-F238E27FC236}">
                  <a16:creationId xmlns:a16="http://schemas.microsoft.com/office/drawing/2014/main" id="{3E094A6F-16D6-47A3-9455-7B768B61B276}"/>
                </a:ext>
              </a:extLst>
            </p:cNvPr>
            <p:cNvSpPr txBox="1"/>
            <p:nvPr/>
          </p:nvSpPr>
          <p:spPr>
            <a:xfrm>
              <a:off x="8396271" y="4479945"/>
              <a:ext cx="2273676" cy="608115"/>
            </a:xfrm>
            <a:prstGeom prst="rect">
              <a:avLst/>
            </a:prstGeom>
            <a:solidFill>
              <a:schemeClr val="bg1"/>
            </a:solidFill>
            <a:ln>
              <a:noFill/>
            </a:ln>
          </p:spPr>
          <p:txBody>
            <a:bodyPr wrap="square">
              <a:spAutoFit/>
            </a:bodyPr>
            <a:lstStyle/>
            <a:p>
              <a:pPr algn="ctr" defTabSz="685800">
                <a:defRPr/>
              </a:pPr>
              <a:r>
                <a:rPr lang="nl-NL" sz="788" b="1" dirty="0">
                  <a:solidFill>
                    <a:srgbClr val="9BBB59"/>
                  </a:solidFill>
                  <a:ea typeface="Microsoft YaHei Light" charset="-122"/>
                  <a:cs typeface="Microsoft YaHei Light" charset="-122"/>
                </a:rPr>
                <a:t>Uiterste termijn waarop 1e versie polis in e-ABS geplaatst wordt</a:t>
              </a:r>
            </a:p>
          </p:txBody>
        </p:sp>
        <p:cxnSp>
          <p:nvCxnSpPr>
            <p:cNvPr id="120" name="Rechte verbindingslijn 119">
              <a:extLst>
                <a:ext uri="{FF2B5EF4-FFF2-40B4-BE49-F238E27FC236}">
                  <a16:creationId xmlns:a16="http://schemas.microsoft.com/office/drawing/2014/main" id="{2441E83A-6C5F-4F29-81B9-1D498D22040C}"/>
                </a:ext>
              </a:extLst>
            </p:cNvPr>
            <p:cNvCxnSpPr>
              <a:cxnSpLocks/>
            </p:cNvCxnSpPr>
            <p:nvPr/>
          </p:nvCxnSpPr>
          <p:spPr>
            <a:xfrm>
              <a:off x="8389968" y="4470590"/>
              <a:ext cx="227998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21" name="Groep 120">
            <a:extLst>
              <a:ext uri="{FF2B5EF4-FFF2-40B4-BE49-F238E27FC236}">
                <a16:creationId xmlns:a16="http://schemas.microsoft.com/office/drawing/2014/main" id="{4A394439-0CAF-4AE5-9341-70EA37D3EAB4}"/>
              </a:ext>
            </a:extLst>
          </p:cNvPr>
          <p:cNvGrpSpPr/>
          <p:nvPr/>
        </p:nvGrpSpPr>
        <p:grpSpPr>
          <a:xfrm>
            <a:off x="7737737" y="4655175"/>
            <a:ext cx="1147200" cy="578222"/>
            <a:chOff x="10316982" y="5063903"/>
            <a:chExt cx="1529600" cy="770963"/>
          </a:xfrm>
        </p:grpSpPr>
        <p:sp>
          <p:nvSpPr>
            <p:cNvPr id="122" name="Tekstvak 121">
              <a:extLst>
                <a:ext uri="{FF2B5EF4-FFF2-40B4-BE49-F238E27FC236}">
                  <a16:creationId xmlns:a16="http://schemas.microsoft.com/office/drawing/2014/main" id="{5764049F-19BD-4C51-BED4-5B4F1E59B2D0}"/>
                </a:ext>
              </a:extLst>
            </p:cNvPr>
            <p:cNvSpPr txBox="1"/>
            <p:nvPr/>
          </p:nvSpPr>
          <p:spPr>
            <a:xfrm>
              <a:off x="10316982" y="5065082"/>
              <a:ext cx="1525748" cy="769784"/>
            </a:xfrm>
            <a:prstGeom prst="rect">
              <a:avLst/>
            </a:prstGeom>
            <a:solidFill>
              <a:schemeClr val="bg1"/>
            </a:solidFill>
            <a:ln>
              <a:noFill/>
            </a:ln>
          </p:spPr>
          <p:txBody>
            <a:bodyPr wrap="square">
              <a:spAutoFit/>
            </a:bodyPr>
            <a:lstStyle/>
            <a:p>
              <a:pPr marL="71438" indent="-71438" defTabSz="685800">
                <a:buFont typeface="Arial" panose="020B0604020202020204" pitchFamily="34" charset="0"/>
                <a:buChar char="•"/>
                <a:defRPr/>
              </a:pPr>
              <a:r>
                <a:rPr lang="nl-NL" sz="788" b="1" dirty="0">
                  <a:solidFill>
                    <a:srgbClr val="9BBB59"/>
                  </a:solidFill>
                  <a:ea typeface="Microsoft YaHei Light" charset="-122"/>
                  <a:cs typeface="Microsoft YaHei Light" charset="-122"/>
                </a:rPr>
                <a:t>Definitieve nota voor de klant</a:t>
              </a:r>
            </a:p>
            <a:p>
              <a:pPr marL="71438" indent="-71438" defTabSz="685800">
                <a:buFont typeface="Arial" panose="020B0604020202020204" pitchFamily="34" charset="0"/>
                <a:buChar char="•"/>
                <a:defRPr/>
              </a:pPr>
              <a:r>
                <a:rPr lang="nl-NL" sz="788" b="1" dirty="0">
                  <a:solidFill>
                    <a:srgbClr val="9BBB59"/>
                  </a:solidFill>
                  <a:ea typeface="Microsoft YaHei Light" charset="-122"/>
                  <a:cs typeface="Microsoft YaHei Light" charset="-122"/>
                </a:rPr>
                <a:t>Boeking in e-ABS</a:t>
              </a:r>
            </a:p>
            <a:p>
              <a:pPr marL="71438" indent="-71438" defTabSz="685800">
                <a:buFont typeface="Arial" panose="020B0604020202020204" pitchFamily="34" charset="0"/>
                <a:buChar char="•"/>
                <a:defRPr/>
              </a:pPr>
              <a:r>
                <a:rPr lang="nl-NL" sz="788" b="1" dirty="0">
                  <a:solidFill>
                    <a:srgbClr val="9BBB59"/>
                  </a:solidFill>
                  <a:ea typeface="Microsoft YaHei Light" charset="-122"/>
                  <a:cs typeface="Microsoft YaHei Light" charset="-122"/>
                </a:rPr>
                <a:t>Opname in RC</a:t>
              </a:r>
            </a:p>
          </p:txBody>
        </p:sp>
        <p:cxnSp>
          <p:nvCxnSpPr>
            <p:cNvPr id="123" name="Rechte verbindingslijn 122">
              <a:extLst>
                <a:ext uri="{FF2B5EF4-FFF2-40B4-BE49-F238E27FC236}">
                  <a16:creationId xmlns:a16="http://schemas.microsoft.com/office/drawing/2014/main" id="{44AD7F7E-C062-4047-B146-B2FB313C4B4B}"/>
                </a:ext>
              </a:extLst>
            </p:cNvPr>
            <p:cNvCxnSpPr>
              <a:cxnSpLocks/>
            </p:cNvCxnSpPr>
            <p:nvPr/>
          </p:nvCxnSpPr>
          <p:spPr>
            <a:xfrm>
              <a:off x="10316982" y="5063903"/>
              <a:ext cx="15296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cxnSp>
        <p:nvCxnSpPr>
          <p:cNvPr id="124" name="Rechte verbindingslijn met pijl 123">
            <a:extLst>
              <a:ext uri="{FF2B5EF4-FFF2-40B4-BE49-F238E27FC236}">
                <a16:creationId xmlns:a16="http://schemas.microsoft.com/office/drawing/2014/main" id="{6344F8AC-309A-4E7D-B1DD-743E599F5187}"/>
              </a:ext>
            </a:extLst>
          </p:cNvPr>
          <p:cNvCxnSpPr>
            <a:cxnSpLocks/>
          </p:cNvCxnSpPr>
          <p:nvPr/>
        </p:nvCxnSpPr>
        <p:spPr>
          <a:xfrm>
            <a:off x="6391435" y="3014099"/>
            <a:ext cx="2187354" cy="0"/>
          </a:xfrm>
          <a:prstGeom prst="straightConnector1">
            <a:avLst/>
          </a:prstGeom>
          <a:ln>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ijdelijke aanduiding voor voettekst 1">
            <a:extLst>
              <a:ext uri="{FF2B5EF4-FFF2-40B4-BE49-F238E27FC236}">
                <a16:creationId xmlns:a16="http://schemas.microsoft.com/office/drawing/2014/main" id="{BBA94571-1DF7-9E3D-B442-F4FBB0A0D852}"/>
              </a:ext>
            </a:extLst>
          </p:cNvPr>
          <p:cNvSpPr>
            <a:spLocks noGrp="1"/>
          </p:cNvSpPr>
          <p:nvPr>
            <p:ph type="ftr" sz="quarter" idx="11"/>
          </p:nvPr>
        </p:nvSpPr>
        <p:spPr/>
        <p:txBody>
          <a:bodyPr/>
          <a:lstStyle/>
          <a:p>
            <a:pPr>
              <a:defRPr/>
            </a:pPr>
            <a:r>
              <a:rPr lang="nl-NL"/>
              <a:t>Klankbordgroepsessie 16 juni 2023</a:t>
            </a:r>
            <a:endParaRPr lang="nl-NL" dirty="0"/>
          </a:p>
        </p:txBody>
      </p:sp>
    </p:spTree>
    <p:extLst>
      <p:ext uri="{BB962C8B-B14F-4D97-AF65-F5344CB8AC3E}">
        <p14:creationId xmlns:p14="http://schemas.microsoft.com/office/powerpoint/2010/main" val="2858583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jdelijke aanduiding voor tekst 11">
            <a:extLst>
              <a:ext uri="{FF2B5EF4-FFF2-40B4-BE49-F238E27FC236}">
                <a16:creationId xmlns:a16="http://schemas.microsoft.com/office/drawing/2014/main" id="{E1E96111-3463-1F6F-64D3-64EB8A010628}"/>
              </a:ext>
            </a:extLst>
          </p:cNvPr>
          <p:cNvSpPr txBox="1">
            <a:spLocks/>
          </p:cNvSpPr>
          <p:nvPr/>
        </p:nvSpPr>
        <p:spPr>
          <a:xfrm>
            <a:off x="1116483" y="2099429"/>
            <a:ext cx="4806576" cy="3105008"/>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Ingrijpen door EU indien haar waarden, fundamentele belangen en veiligheid worden bedreigd; </a:t>
            </a:r>
          </a:p>
          <a:p>
            <a:r>
              <a:rPr lang="nl-NL" dirty="0"/>
              <a:t>Economische (handels-)sancties, reisverboden, wapenembargo’s, handelsverboden, financiële sancties; </a:t>
            </a:r>
          </a:p>
          <a:p>
            <a:r>
              <a:rPr lang="nl-NL" dirty="0"/>
              <a:t>Landen én personen/organisaties. </a:t>
            </a:r>
          </a:p>
        </p:txBody>
      </p:sp>
      <p:sp>
        <p:nvSpPr>
          <p:cNvPr id="21" name="Tijdelijke aanduiding voor tekst 10">
            <a:extLst>
              <a:ext uri="{FF2B5EF4-FFF2-40B4-BE49-F238E27FC236}">
                <a16:creationId xmlns:a16="http://schemas.microsoft.com/office/drawing/2014/main" id="{DBA05D67-65E3-D1F5-0324-E85447F1DBB9}"/>
              </a:ext>
            </a:extLst>
          </p:cNvPr>
          <p:cNvSpPr txBox="1">
            <a:spLocks/>
          </p:cNvSpPr>
          <p:nvPr/>
        </p:nvSpPr>
        <p:spPr>
          <a:xfrm>
            <a:off x="1116013" y="1504950"/>
            <a:ext cx="7679538"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Sanctieverboden opgelegd door Europese Unie</a:t>
            </a:r>
          </a:p>
        </p:txBody>
      </p:sp>
      <p:sp>
        <p:nvSpPr>
          <p:cNvPr id="22" name="Rechthoek: afgeronde hoeken 21">
            <a:extLst>
              <a:ext uri="{FF2B5EF4-FFF2-40B4-BE49-F238E27FC236}">
                <a16:creationId xmlns:a16="http://schemas.microsoft.com/office/drawing/2014/main" id="{14473967-919F-BF28-A3D9-4E0F25CFB33B}"/>
              </a:ext>
            </a:extLst>
          </p:cNvPr>
          <p:cNvSpPr/>
          <p:nvPr/>
        </p:nvSpPr>
        <p:spPr>
          <a:xfrm>
            <a:off x="5963471" y="2208553"/>
            <a:ext cx="1512169" cy="730563"/>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p>
            <a:pPr marL="0" marR="0" lvl="0" indent="0" algn="ctr" defTabSz="911024"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Arial" panose="020B0604020202020204"/>
                <a:ea typeface="+mn-ea"/>
                <a:cs typeface="+mn-cs"/>
              </a:rPr>
              <a:t>EU-verordening</a:t>
            </a:r>
          </a:p>
        </p:txBody>
      </p:sp>
      <p:sp>
        <p:nvSpPr>
          <p:cNvPr id="23" name="Rechthoek: afgeronde hoeken 22">
            <a:extLst>
              <a:ext uri="{FF2B5EF4-FFF2-40B4-BE49-F238E27FC236}">
                <a16:creationId xmlns:a16="http://schemas.microsoft.com/office/drawing/2014/main" id="{82EF15B4-6B9C-16DE-18D3-31AA5247FF83}"/>
              </a:ext>
            </a:extLst>
          </p:cNvPr>
          <p:cNvSpPr/>
          <p:nvPr/>
        </p:nvSpPr>
        <p:spPr>
          <a:xfrm>
            <a:off x="6503531" y="4269007"/>
            <a:ext cx="1800201" cy="730563"/>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p>
            <a:pPr marL="0" marR="0" lvl="0" indent="0" algn="ctr" defTabSz="911024"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Arial" panose="020B0604020202020204"/>
                <a:ea typeface="+mn-ea"/>
                <a:cs typeface="+mn-cs"/>
              </a:rPr>
              <a:t>NL sanctieregeling</a:t>
            </a:r>
          </a:p>
        </p:txBody>
      </p:sp>
      <p:sp>
        <p:nvSpPr>
          <p:cNvPr id="24" name="Rechthoek: afgeronde hoeken 23">
            <a:extLst>
              <a:ext uri="{FF2B5EF4-FFF2-40B4-BE49-F238E27FC236}">
                <a16:creationId xmlns:a16="http://schemas.microsoft.com/office/drawing/2014/main" id="{B8003720-ED04-EC63-EDF1-0726429C6774}"/>
              </a:ext>
            </a:extLst>
          </p:cNvPr>
          <p:cNvSpPr/>
          <p:nvPr/>
        </p:nvSpPr>
        <p:spPr>
          <a:xfrm>
            <a:off x="7619656" y="2208552"/>
            <a:ext cx="1368152" cy="730563"/>
          </a:xfrm>
          <a:prstGeom prst="roundRect">
            <a:avLst/>
          </a:prstGeom>
          <a:solidFill>
            <a:srgbClr val="3B86CC"/>
          </a:solidFill>
          <a:ln w="12700" cap="flat" cmpd="sng" algn="ctr">
            <a:solidFill>
              <a:srgbClr val="3B86CC">
                <a:shade val="50000"/>
              </a:srgbClr>
            </a:solidFill>
            <a:prstDash val="solid"/>
            <a:miter lim="800000"/>
          </a:ln>
          <a:effectLst/>
        </p:spPr>
        <p:txBody>
          <a:bodyPr rtlCol="0" anchor="ctr"/>
          <a:lstStyle/>
          <a:p>
            <a:pPr marL="0" marR="0" lvl="0" indent="0" algn="ctr" defTabSz="911024" eaLnBrk="1" fontAlgn="auto" latinLnBrk="0" hangingPunct="1">
              <a:lnSpc>
                <a:spcPct val="100000"/>
              </a:lnSpc>
              <a:spcBef>
                <a:spcPts val="0"/>
              </a:spcBef>
              <a:spcAft>
                <a:spcPts val="0"/>
              </a:spcAft>
              <a:buClrTx/>
              <a:buSzTx/>
              <a:buFontTx/>
              <a:buNone/>
              <a:tabLst/>
              <a:defRPr/>
            </a:pPr>
            <a:r>
              <a:rPr kumimoji="0" lang="nl-NL" sz="1600" b="0" i="0" u="none" strike="noStrike" kern="0" cap="none" spc="0" normalizeH="0" baseline="0" noProof="0" dirty="0">
                <a:ln>
                  <a:noFill/>
                </a:ln>
                <a:solidFill>
                  <a:srgbClr val="FFFFFF"/>
                </a:solidFill>
                <a:effectLst/>
                <a:uLnTx/>
                <a:uFillTx/>
                <a:latin typeface="Arial" panose="020B0604020202020204"/>
                <a:ea typeface="+mn-ea"/>
                <a:cs typeface="+mn-cs"/>
              </a:rPr>
              <a:t>EU-besluit</a:t>
            </a:r>
          </a:p>
        </p:txBody>
      </p:sp>
      <p:cxnSp>
        <p:nvCxnSpPr>
          <p:cNvPr id="25" name="Rechte verbindingslijn met pijl 24">
            <a:extLst>
              <a:ext uri="{FF2B5EF4-FFF2-40B4-BE49-F238E27FC236}">
                <a16:creationId xmlns:a16="http://schemas.microsoft.com/office/drawing/2014/main" id="{57EE1C78-8B93-6255-A334-3C96453AFD79}"/>
              </a:ext>
            </a:extLst>
          </p:cNvPr>
          <p:cNvCxnSpPr>
            <a:cxnSpLocks/>
            <a:stCxn id="24" idx="2"/>
            <a:endCxn id="23" idx="0"/>
          </p:cNvCxnSpPr>
          <p:nvPr/>
        </p:nvCxnSpPr>
        <p:spPr>
          <a:xfrm flipH="1">
            <a:off x="7403632" y="2939115"/>
            <a:ext cx="900100" cy="1329892"/>
          </a:xfrm>
          <a:prstGeom prst="straightConnector1">
            <a:avLst/>
          </a:prstGeom>
          <a:noFill/>
          <a:ln w="6350" cap="flat" cmpd="sng" algn="ctr">
            <a:solidFill>
              <a:srgbClr val="001D4B"/>
            </a:solidFill>
            <a:prstDash val="solid"/>
            <a:miter lim="800000"/>
            <a:tailEnd type="triangle"/>
          </a:ln>
          <a:effectLst/>
        </p:spPr>
      </p:cxnSp>
      <p:cxnSp>
        <p:nvCxnSpPr>
          <p:cNvPr id="27" name="Rechte verbindingslijn met pijl 26">
            <a:extLst>
              <a:ext uri="{FF2B5EF4-FFF2-40B4-BE49-F238E27FC236}">
                <a16:creationId xmlns:a16="http://schemas.microsoft.com/office/drawing/2014/main" id="{25968EFB-FA9A-A0DF-4F9C-DAE88B884541}"/>
              </a:ext>
            </a:extLst>
          </p:cNvPr>
          <p:cNvCxnSpPr>
            <a:cxnSpLocks/>
          </p:cNvCxnSpPr>
          <p:nvPr/>
        </p:nvCxnSpPr>
        <p:spPr>
          <a:xfrm>
            <a:off x="6430436" y="2909514"/>
            <a:ext cx="733852" cy="1359493"/>
          </a:xfrm>
          <a:prstGeom prst="straightConnector1">
            <a:avLst/>
          </a:prstGeom>
          <a:noFill/>
          <a:ln w="6350" cap="flat" cmpd="sng" algn="ctr">
            <a:solidFill>
              <a:srgbClr val="001D4B"/>
            </a:solidFill>
            <a:prstDash val="solid"/>
            <a:miter lim="800000"/>
            <a:tailEnd type="triangle"/>
          </a:ln>
          <a:effectLst/>
        </p:spPr>
      </p:cxnSp>
      <p:sp>
        <p:nvSpPr>
          <p:cNvPr id="2" name="Tijdelijke aanduiding voor voettekst 1">
            <a:extLst>
              <a:ext uri="{FF2B5EF4-FFF2-40B4-BE49-F238E27FC236}">
                <a16:creationId xmlns:a16="http://schemas.microsoft.com/office/drawing/2014/main" id="{894457DF-AE77-B8A9-2B5B-43FC972837F7}"/>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9619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ekst 11">
            <a:extLst>
              <a:ext uri="{FF2B5EF4-FFF2-40B4-BE49-F238E27FC236}">
                <a16:creationId xmlns:a16="http://schemas.microsoft.com/office/drawing/2014/main" id="{AD1A5F15-2E9E-4970-861B-54C3DAAF3265}"/>
              </a:ext>
            </a:extLst>
          </p:cNvPr>
          <p:cNvSpPr>
            <a:spLocks noGrp="1"/>
          </p:cNvSpPr>
          <p:nvPr/>
        </p:nvSpPr>
        <p:spPr>
          <a:xfrm>
            <a:off x="1146703" y="2027421"/>
            <a:ext cx="7601761" cy="2895157"/>
          </a:xfrm>
          <a:prstGeom prst="rect">
            <a:avLst/>
          </a:prstGeom>
        </p:spPr>
        <p:txBody>
          <a:bodyPr vert="horz" lIns="91440" tIns="45720" rIns="91440" bIns="45720" numCol="1" spcCol="180000" rtlCol="0">
            <a:noAutofit/>
          </a:bodyPr>
          <a:lstStyle>
            <a:lvl1pPr marL="0" indent="0" algn="l" defTabSz="801563" rtl="0" eaLnBrk="1" latinLnBrk="0" hangingPunct="1">
              <a:lnSpc>
                <a:spcPct val="150000"/>
              </a:lnSpc>
              <a:spcBef>
                <a:spcPts val="877"/>
              </a:spcBef>
              <a:buFont typeface="Arial" panose="020B0604020202020204" pitchFamily="34" charset="0"/>
              <a:buNone/>
              <a:defRPr sz="1600" b="0" i="0" kern="1200">
                <a:solidFill>
                  <a:schemeClr val="tx2"/>
                </a:solidFill>
                <a:latin typeface="Arial" charset="0"/>
                <a:ea typeface="Arial" charset="0"/>
                <a:cs typeface="Arial" charset="0"/>
              </a:defRPr>
            </a:lvl1pPr>
            <a:lvl2pPr marL="400782"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2pPr>
            <a:lvl3pPr marL="801563"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3pPr>
            <a:lvl4pPr marL="1202345"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4pPr>
            <a:lvl5pPr marL="1603126" indent="0" algn="l" defTabSz="801563" rtl="0" eaLnBrk="1" latinLnBrk="0" hangingPunct="1">
              <a:lnSpc>
                <a:spcPct val="150000"/>
              </a:lnSpc>
              <a:spcBef>
                <a:spcPts val="438"/>
              </a:spcBef>
              <a:buFont typeface="Arial" panose="020B0604020202020204" pitchFamily="34" charset="0"/>
              <a:buNone/>
              <a:defRPr sz="1600" b="0" i="0" kern="1200">
                <a:solidFill>
                  <a:schemeClr val="tx2"/>
                </a:solidFill>
                <a:latin typeface="Arial" charset="0"/>
                <a:ea typeface="Arial" charset="0"/>
                <a:cs typeface="Arial" charset="0"/>
              </a:defRPr>
            </a:lvl5pPr>
            <a:lvl6pPr marL="2204298"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6pPr>
            <a:lvl7pPr marL="2605080"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7pPr>
            <a:lvl8pPr marL="3005861"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8pPr>
            <a:lvl9pPr marL="3406643"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rPr>
              <a:t>Definitie financiële bijstand (art. 1 EU 833/2014): “elke actie (…) waarbij een persoon, entiteit of lichaam (…) eigen vermogen of eigen economische middelen uitbetaalt of toezegt, met inbegrip van, maar niet beperkt tot (…) alle soorten verzekeringen en herverzekeringen, met inbegrip van exportkredietverzekeringen”.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rPr>
              <a:t>Aangaan verzekering = toezeggen eigen vermogen/economisch middel;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rPr>
              <a:t>Verlenen voorlopige dekking = toezeggen van eigen vermogen/economisch middel; </a:t>
            </a:r>
          </a:p>
          <a:p>
            <a:pPr marL="285750" indent="-285750">
              <a:lnSpc>
                <a:spcPct val="100000"/>
              </a:lnSpc>
              <a:buFont typeface="Arial" panose="020B0604020202020204" pitchFamily="34" charset="0"/>
              <a:buChar char="•"/>
            </a:pPr>
            <a:r>
              <a:rPr lang="nl-NL" sz="1800" dirty="0">
                <a:solidFill>
                  <a:prstClr val="black">
                    <a:lumMod val="50000"/>
                    <a:lumOff val="50000"/>
                  </a:prstClr>
                </a:solidFill>
                <a:latin typeface="Calibri" pitchFamily="34" charset="0"/>
              </a:rPr>
              <a:t>En offerte (onder opschortende voorwaarde dat verstrekken verzekering niet in strijd is met enig sanctieverbod)? </a:t>
            </a:r>
          </a:p>
        </p:txBody>
      </p:sp>
      <p:sp>
        <p:nvSpPr>
          <p:cNvPr id="3" name="Tijdelijke aanduiding voor tekst 10">
            <a:extLst>
              <a:ext uri="{FF2B5EF4-FFF2-40B4-BE49-F238E27FC236}">
                <a16:creationId xmlns:a16="http://schemas.microsoft.com/office/drawing/2014/main" id="{5C162F53-6447-45E7-8177-4C46E7397A4C}"/>
              </a:ext>
            </a:extLst>
          </p:cNvPr>
          <p:cNvSpPr>
            <a:spLocks noGrp="1"/>
          </p:cNvSpPr>
          <p:nvPr/>
        </p:nvSpPr>
        <p:spPr>
          <a:xfrm>
            <a:off x="1128743" y="1504950"/>
            <a:ext cx="7134301" cy="353481"/>
          </a:xfrm>
          <a:prstGeom prst="rect">
            <a:avLst/>
          </a:prstGeom>
        </p:spPr>
        <p:txBody>
          <a:bodyPr vert="horz" lIns="91440" tIns="45720" rIns="91440" bIns="45720" rtlCol="0">
            <a:noAutofit/>
          </a:bodyPr>
          <a:lstStyle>
            <a:lvl1pPr marL="0" marR="0" indent="0" algn="l" defTabSz="801563" rtl="0" eaLnBrk="1" fontAlgn="auto" latinLnBrk="0" hangingPunct="1">
              <a:lnSpc>
                <a:spcPct val="90000"/>
              </a:lnSpc>
              <a:spcBef>
                <a:spcPts val="877"/>
              </a:spcBef>
              <a:spcAft>
                <a:spcPts val="0"/>
              </a:spcAft>
              <a:buClrTx/>
              <a:buSzTx/>
              <a:buFont typeface="Arial" panose="020B0604020202020204" pitchFamily="34" charset="0"/>
              <a:buNone/>
              <a:tabLst/>
              <a:defRPr sz="2100" b="0" i="0" kern="1200">
                <a:solidFill>
                  <a:schemeClr val="bg1">
                    <a:lumMod val="50000"/>
                  </a:schemeClr>
                </a:solidFill>
                <a:latin typeface="Georgia" charset="0"/>
                <a:ea typeface="Georgia" charset="0"/>
                <a:cs typeface="Georgia" charset="0"/>
              </a:defRPr>
            </a:lvl1pPr>
            <a:lvl2pPr marL="400782"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2pPr>
            <a:lvl3pPr marL="801563"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3pPr>
            <a:lvl4pPr marL="1202345"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4pPr>
            <a:lvl5pPr marL="1603126" indent="0" algn="l" defTabSz="801563" rtl="0" eaLnBrk="1" latinLnBrk="0" hangingPunct="1">
              <a:lnSpc>
                <a:spcPct val="90000"/>
              </a:lnSpc>
              <a:spcBef>
                <a:spcPts val="438"/>
              </a:spcBef>
              <a:buFont typeface="Arial" panose="020B0604020202020204" pitchFamily="34" charset="0"/>
              <a:buNone/>
              <a:defRPr sz="1403" b="0" i="0" kern="1200">
                <a:solidFill>
                  <a:schemeClr val="bg1">
                    <a:lumMod val="50000"/>
                  </a:schemeClr>
                </a:solidFill>
                <a:latin typeface="Georgia" charset="0"/>
                <a:ea typeface="Georgia" charset="0"/>
                <a:cs typeface="Georgia" charset="0"/>
              </a:defRPr>
            </a:lvl5pPr>
            <a:lvl6pPr marL="2204298"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6pPr>
            <a:lvl7pPr marL="2605080"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7pPr>
            <a:lvl8pPr marL="3005861"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8pPr>
            <a:lvl9pPr marL="3406643" indent="-200391" algn="l" defTabSz="801563" rtl="0" eaLnBrk="1" latinLnBrk="0" hangingPunct="1">
              <a:lnSpc>
                <a:spcPct val="90000"/>
              </a:lnSpc>
              <a:spcBef>
                <a:spcPts val="438"/>
              </a:spcBef>
              <a:buFont typeface="Arial" panose="020B0604020202020204" pitchFamily="34" charset="0"/>
              <a:buChar char="•"/>
              <a:defRPr sz="1578" kern="1200">
                <a:solidFill>
                  <a:schemeClr val="tx1"/>
                </a:solidFill>
                <a:latin typeface="+mn-lt"/>
                <a:ea typeface="+mn-ea"/>
                <a:cs typeface="+mn-cs"/>
              </a:defRPr>
            </a:lvl9pPr>
          </a:lstStyle>
          <a:p>
            <a:r>
              <a:rPr lang="nl-NL" sz="1800" b="1" dirty="0">
                <a:solidFill>
                  <a:srgbClr val="00ACD4"/>
                </a:solidFill>
                <a:latin typeface="Calibri"/>
              </a:rPr>
              <a:t>Financiële bijstand: Verbod om verzekering aan te gaan</a:t>
            </a:r>
          </a:p>
        </p:txBody>
      </p:sp>
      <p:sp>
        <p:nvSpPr>
          <p:cNvPr id="4" name="Tijdelijke aanduiding voor voettekst 3">
            <a:extLst>
              <a:ext uri="{FF2B5EF4-FFF2-40B4-BE49-F238E27FC236}">
                <a16:creationId xmlns:a16="http://schemas.microsoft.com/office/drawing/2014/main" id="{DDAFAC2D-2984-B6C9-DBDB-EC1031E6DBC7}"/>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3290922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11">
            <a:extLst>
              <a:ext uri="{FF2B5EF4-FFF2-40B4-BE49-F238E27FC236}">
                <a16:creationId xmlns:a16="http://schemas.microsoft.com/office/drawing/2014/main" id="{55BEEBB9-E0C7-6DC7-67D0-CD8BC6497EC6}"/>
              </a:ext>
            </a:extLst>
          </p:cNvPr>
          <p:cNvSpPr txBox="1">
            <a:spLocks/>
          </p:cNvSpPr>
          <p:nvPr/>
        </p:nvSpPr>
        <p:spPr>
          <a:xfrm>
            <a:off x="1116013" y="2000674"/>
            <a:ext cx="7594408" cy="3105007"/>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“Er worden geen tegoeden (…) ter beschikking gesteld aan of ten behoeve van de in de lijst in bijlage I vermelde natuurlijke personen of rechtspersonen, entiteiten of lichamen, of met hen verbonden natuurlijke personen of rechtspersonen, entiteiten of lichamen.” (art. 2 lid 2 EU 269/2014);</a:t>
            </a:r>
          </a:p>
          <a:p>
            <a:r>
              <a:rPr lang="nl-NL" dirty="0"/>
              <a:t>Persoon/entiteit als vermeld op de lijst; </a:t>
            </a:r>
          </a:p>
          <a:p>
            <a:r>
              <a:rPr lang="nl-NL" dirty="0"/>
              <a:t>In de context van een schadeverzekering: Het doen van uitkering aan een verzekerde en/of benadeelde derde. </a:t>
            </a:r>
          </a:p>
          <a:p>
            <a:endParaRPr lang="nl-NL" dirty="0"/>
          </a:p>
        </p:txBody>
      </p:sp>
      <p:sp>
        <p:nvSpPr>
          <p:cNvPr id="9" name="Tijdelijke aanduiding voor tekst 10">
            <a:extLst>
              <a:ext uri="{FF2B5EF4-FFF2-40B4-BE49-F238E27FC236}">
                <a16:creationId xmlns:a16="http://schemas.microsoft.com/office/drawing/2014/main" id="{CBE3EC95-84F2-F672-7CE2-30A806814319}"/>
              </a:ext>
            </a:extLst>
          </p:cNvPr>
          <p:cNvSpPr txBox="1">
            <a:spLocks/>
          </p:cNvSpPr>
          <p:nvPr/>
        </p:nvSpPr>
        <p:spPr>
          <a:xfrm>
            <a:off x="1120913" y="1504950"/>
            <a:ext cx="7679538"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Verbod “tegoeden” beschikbaar te stellen</a:t>
            </a:r>
          </a:p>
        </p:txBody>
      </p:sp>
      <p:sp>
        <p:nvSpPr>
          <p:cNvPr id="2" name="Tijdelijke aanduiding voor voettekst 1">
            <a:extLst>
              <a:ext uri="{FF2B5EF4-FFF2-40B4-BE49-F238E27FC236}">
                <a16:creationId xmlns:a16="http://schemas.microsoft.com/office/drawing/2014/main" id="{187BC33C-6939-A882-EAB6-4568E6937E5D}"/>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1051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ekst 11">
            <a:extLst>
              <a:ext uri="{FF2B5EF4-FFF2-40B4-BE49-F238E27FC236}">
                <a16:creationId xmlns:a16="http://schemas.microsoft.com/office/drawing/2014/main" id="{D16845A1-996E-7328-541D-EDFB184C7BF6}"/>
              </a:ext>
            </a:extLst>
          </p:cNvPr>
          <p:cNvSpPr txBox="1">
            <a:spLocks/>
          </p:cNvSpPr>
          <p:nvPr/>
        </p:nvSpPr>
        <p:spPr>
          <a:xfrm>
            <a:off x="1116483" y="1980479"/>
            <a:ext cx="7594408" cy="3528392"/>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Overtreden van verbod strafbaar gesteld door sanctieregeling is economisch delict (art. 1 lid 1 WED). Vervolging door OvJ; </a:t>
            </a:r>
          </a:p>
          <a:p>
            <a:r>
              <a:rPr lang="nl-NL" dirty="0"/>
              <a:t>Opzettelijk begaan = misdrijf, t/m 6 jaar gevangenisstraf, taakstraf of geldboete tot EUR 90.000. Bijkomende straffen mogelijk; </a:t>
            </a:r>
          </a:p>
          <a:p>
            <a:r>
              <a:rPr lang="nl-NL" dirty="0"/>
              <a:t>niet-opzettelijk = overtreding, t/m 1 jaar gevangenisstraf, taakstraf of geldboete tot EU 22.500. Bijkomende straffen mogelijk; </a:t>
            </a:r>
          </a:p>
          <a:p>
            <a:r>
              <a:rPr lang="nl-NL" dirty="0"/>
              <a:t>Beperkte rechtspraak ziet vooralsnog op personen/entiteiten die opzettelijk gelden overmaken of goederen verschepen naar gesanctioneerde personen/entiteiten.</a:t>
            </a:r>
          </a:p>
          <a:p>
            <a:endParaRPr lang="nl-NL" dirty="0"/>
          </a:p>
        </p:txBody>
      </p:sp>
      <p:sp>
        <p:nvSpPr>
          <p:cNvPr id="3" name="Tijdelijke aanduiding voor tekst 10">
            <a:extLst>
              <a:ext uri="{FF2B5EF4-FFF2-40B4-BE49-F238E27FC236}">
                <a16:creationId xmlns:a16="http://schemas.microsoft.com/office/drawing/2014/main" id="{DD4B9C6C-4EF9-F0A0-8128-E04D988DF696}"/>
              </a:ext>
            </a:extLst>
          </p:cNvPr>
          <p:cNvSpPr txBox="1">
            <a:spLocks/>
          </p:cNvSpPr>
          <p:nvPr/>
        </p:nvSpPr>
        <p:spPr>
          <a:xfrm>
            <a:off x="1116013" y="1530016"/>
            <a:ext cx="7679538"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Overtreding van een sanctieverbod is een economisch delict</a:t>
            </a:r>
          </a:p>
        </p:txBody>
      </p:sp>
      <p:sp>
        <p:nvSpPr>
          <p:cNvPr id="4" name="Tijdelijke aanduiding voor voettekst 3">
            <a:extLst>
              <a:ext uri="{FF2B5EF4-FFF2-40B4-BE49-F238E27FC236}">
                <a16:creationId xmlns:a16="http://schemas.microsoft.com/office/drawing/2014/main" id="{C4BECA7B-3B51-2B38-32A4-6E77F7B6AA8B}"/>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575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tekst 11">
            <a:extLst>
              <a:ext uri="{FF2B5EF4-FFF2-40B4-BE49-F238E27FC236}">
                <a16:creationId xmlns:a16="http://schemas.microsoft.com/office/drawing/2014/main" id="{D16845A1-996E-7328-541D-EDFB184C7BF6}"/>
              </a:ext>
            </a:extLst>
          </p:cNvPr>
          <p:cNvSpPr txBox="1">
            <a:spLocks/>
          </p:cNvSpPr>
          <p:nvPr/>
        </p:nvSpPr>
        <p:spPr>
          <a:xfrm>
            <a:off x="1116483" y="1980479"/>
            <a:ext cx="7594408" cy="3528392"/>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Overtreden van verbod strafbaar gesteld door sanctieregeling is economisch delict (art. 1 lid 1 WED). Vervolging door OvJ; </a:t>
            </a:r>
          </a:p>
          <a:p>
            <a:r>
              <a:rPr lang="nl-NL" dirty="0"/>
              <a:t>Opzettelijk begaan = misdrijf, t/m 6 jaar gevangenisstraf, taakstraf of geldboete tot EUR 90.000. Bijkomende straffen mogelijk; </a:t>
            </a:r>
          </a:p>
          <a:p>
            <a:r>
              <a:rPr lang="nl-NL" dirty="0"/>
              <a:t>niet-opzettelijk = overtreding, t/m 1 jaar gevangenisstraf, taakstraf of geldboete tot EU 22.500. Bijkomende straffen mogelijk; </a:t>
            </a:r>
          </a:p>
          <a:p>
            <a:r>
              <a:rPr lang="nl-NL" dirty="0"/>
              <a:t>Beperkte rechtspraak ziet vooralsnog op personen/entiteiten die opzettelijk gelden overmaken of goederen verschepen naar gesanctioneerde personen/entiteiten.</a:t>
            </a:r>
          </a:p>
          <a:p>
            <a:endParaRPr lang="nl-NL" dirty="0"/>
          </a:p>
        </p:txBody>
      </p:sp>
      <p:sp>
        <p:nvSpPr>
          <p:cNvPr id="3" name="Tijdelijke aanduiding voor tekst 10">
            <a:extLst>
              <a:ext uri="{FF2B5EF4-FFF2-40B4-BE49-F238E27FC236}">
                <a16:creationId xmlns:a16="http://schemas.microsoft.com/office/drawing/2014/main" id="{DD4B9C6C-4EF9-F0A0-8128-E04D988DF696}"/>
              </a:ext>
            </a:extLst>
          </p:cNvPr>
          <p:cNvSpPr txBox="1">
            <a:spLocks/>
          </p:cNvSpPr>
          <p:nvPr/>
        </p:nvSpPr>
        <p:spPr>
          <a:xfrm>
            <a:off x="1116013" y="1530016"/>
            <a:ext cx="7679538"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Overtreding van een sanctieverbod is een economisch delict</a:t>
            </a:r>
          </a:p>
        </p:txBody>
      </p:sp>
      <p:sp>
        <p:nvSpPr>
          <p:cNvPr id="4" name="Tijdelijke aanduiding voor voettekst 3">
            <a:extLst>
              <a:ext uri="{FF2B5EF4-FFF2-40B4-BE49-F238E27FC236}">
                <a16:creationId xmlns:a16="http://schemas.microsoft.com/office/drawing/2014/main" id="{E46B8417-F562-0027-F335-7BFB7E6D4DE8}"/>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3976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tekst 11">
            <a:extLst>
              <a:ext uri="{FF2B5EF4-FFF2-40B4-BE49-F238E27FC236}">
                <a16:creationId xmlns:a16="http://schemas.microsoft.com/office/drawing/2014/main" id="{CFD40FC9-5F99-6E7C-49BA-E54BA99994D9}"/>
              </a:ext>
            </a:extLst>
          </p:cNvPr>
          <p:cNvSpPr txBox="1">
            <a:spLocks/>
          </p:cNvSpPr>
          <p:nvPr/>
        </p:nvSpPr>
        <p:spPr>
          <a:xfrm>
            <a:off x="1131769" y="2027421"/>
            <a:ext cx="7616696" cy="2895157"/>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Adequate controle van de administratie of identiteit relatie overeenkomt met identiteit gesanctioneerde persoon/entiteit (art. 10b Sanctiewet 1977 jo art. 2 lid 2 Regeling toezicht Sanctiewet 1977);</a:t>
            </a:r>
          </a:p>
          <a:p>
            <a:r>
              <a:rPr lang="nl-NL" dirty="0"/>
              <a:t>Van toepassing op “instellingen”, dus wel verzekeraar maar niet bemiddelaar in schadeverzekeringen;</a:t>
            </a:r>
          </a:p>
          <a:p>
            <a:r>
              <a:rPr lang="nl-NL" dirty="0"/>
              <a:t>Relatie = “Eenieder die betrokken is bij een financiële dienst of transactie” (art. 1 </a:t>
            </a:r>
            <a:r>
              <a:rPr lang="nl-NL" dirty="0" err="1"/>
              <a:t>Rts</a:t>
            </a:r>
            <a:r>
              <a:rPr lang="nl-NL" dirty="0"/>
              <a:t>);</a:t>
            </a:r>
          </a:p>
          <a:p>
            <a:r>
              <a:rPr lang="nl-NL" dirty="0"/>
              <a:t>DNB in leidraad </a:t>
            </a:r>
            <a:r>
              <a:rPr lang="nl-NL" dirty="0" err="1"/>
              <a:t>Wwft</a:t>
            </a:r>
            <a:r>
              <a:rPr lang="nl-NL" dirty="0"/>
              <a:t> en SW, p. 71: “Relatie is o.a. cliënten, vertegenwoordigers, </a:t>
            </a:r>
            <a:r>
              <a:rPr lang="nl-NL" dirty="0" err="1"/>
              <a:t>UBO’s</a:t>
            </a:r>
            <a:r>
              <a:rPr lang="nl-NL" dirty="0"/>
              <a:t> van cliënten, begunstigden van een product, wederpartij bij uitkeringen van een schadeverzekering”)</a:t>
            </a:r>
          </a:p>
        </p:txBody>
      </p:sp>
      <p:sp>
        <p:nvSpPr>
          <p:cNvPr id="6" name="Tijdelijke aanduiding voor tekst 10">
            <a:extLst>
              <a:ext uri="{FF2B5EF4-FFF2-40B4-BE49-F238E27FC236}">
                <a16:creationId xmlns:a16="http://schemas.microsoft.com/office/drawing/2014/main" id="{A30CA995-9478-D4D8-9F36-D88604720AE6}"/>
              </a:ext>
            </a:extLst>
          </p:cNvPr>
          <p:cNvSpPr txBox="1">
            <a:spLocks/>
          </p:cNvSpPr>
          <p:nvPr/>
        </p:nvSpPr>
        <p:spPr>
          <a:xfrm>
            <a:off x="1113808" y="1504950"/>
            <a:ext cx="7148318"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Verplichting verzekeraar controle administratie</a:t>
            </a:r>
          </a:p>
        </p:txBody>
      </p:sp>
      <p:sp>
        <p:nvSpPr>
          <p:cNvPr id="2" name="Tijdelijke aanduiding voor voettekst 1">
            <a:extLst>
              <a:ext uri="{FF2B5EF4-FFF2-40B4-BE49-F238E27FC236}">
                <a16:creationId xmlns:a16="http://schemas.microsoft.com/office/drawing/2014/main" id="{27F283DC-C7D4-DE83-9A49-A91AD6E39ACD}"/>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42439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6408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jdelijke aanduiding voor tekst 11">
            <a:extLst>
              <a:ext uri="{FF2B5EF4-FFF2-40B4-BE49-F238E27FC236}">
                <a16:creationId xmlns:a16="http://schemas.microsoft.com/office/drawing/2014/main" id="{01116C88-30C7-098B-40A9-F7331AF17B19}"/>
              </a:ext>
            </a:extLst>
          </p:cNvPr>
          <p:cNvSpPr txBox="1">
            <a:spLocks/>
          </p:cNvSpPr>
          <p:nvPr/>
        </p:nvSpPr>
        <p:spPr>
          <a:xfrm>
            <a:off x="1155822" y="1955413"/>
            <a:ext cx="7808666" cy="3384376"/>
          </a:xfrm>
          <a:prstGeom prst="rect">
            <a:avLst/>
          </a:prstGeom>
        </p:spPr>
        <p:txBody>
          <a:bodyPr vert="horz" lIns="91440" tIns="45720" rIns="91440" bIns="45720" numCol="1" spcCol="180000" rtlCol="0">
            <a:noAutofit/>
          </a:bodyPr>
          <a:lstStyle>
            <a:defPPr>
              <a:defRPr lang="nl-NL"/>
            </a:defPPr>
            <a:lvl1pPr marL="285750" indent="-285750" defTabSz="801563" eaLnBrk="1" latinLnBrk="0" hangingPunct="1">
              <a:lnSpc>
                <a:spcPct val="100000"/>
              </a:lnSpc>
              <a:spcBef>
                <a:spcPts val="877"/>
              </a:spcBef>
              <a:buFont typeface="Arial" panose="020B0604020202020204" pitchFamily="34" charset="0"/>
              <a:buChar char="•"/>
              <a:defRPr sz="1800" b="0" i="0">
                <a:solidFill>
                  <a:prstClr val="black">
                    <a:lumMod val="50000"/>
                    <a:lumOff val="50000"/>
                  </a:prstClr>
                </a:solidFill>
                <a:latin typeface="Calibri" pitchFamily="34" charset="0"/>
              </a:defRPr>
            </a:lvl1pPr>
            <a:lvl2pPr marL="400782"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2pPr>
            <a:lvl3pPr marL="801563"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3pPr>
            <a:lvl4pPr marL="1202345"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4pPr>
            <a:lvl5pPr marL="1603126" indent="0" defTabSz="801563" eaLnBrk="1" latinLnBrk="0" hangingPunct="1">
              <a:lnSpc>
                <a:spcPct val="150000"/>
              </a:lnSpc>
              <a:spcBef>
                <a:spcPts val="438"/>
              </a:spcBef>
              <a:buFont typeface="Arial" panose="020B0604020202020204" pitchFamily="34" charset="0"/>
              <a:buNone/>
              <a:defRPr sz="1600" b="0" i="0">
                <a:solidFill>
                  <a:schemeClr val="tx2"/>
                </a:solidFill>
                <a:latin typeface="Arial" charset="0"/>
                <a:ea typeface="Arial" charset="0"/>
                <a:cs typeface="Arial"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a:t>Adequaat beleid/inrichting bedrijfsvoering dat een beheerste en integere uitoefening van het bedrijf is gewaarborgd. Meldplicht AFM bij incident; </a:t>
            </a:r>
          </a:p>
          <a:p>
            <a:r>
              <a:rPr lang="nl-NL" dirty="0"/>
              <a:t>Waaronder: “tegengaan van het begaan van strafbare feiten (en andere wetsovertredingen) door de </a:t>
            </a:r>
            <a:r>
              <a:rPr lang="nl-NL" dirty="0" err="1"/>
              <a:t>financiëledienstverlener</a:t>
            </a:r>
            <a:r>
              <a:rPr lang="nl-NL" dirty="0"/>
              <a:t> of zijn werknemers die het vertrouwen in de </a:t>
            </a:r>
            <a:r>
              <a:rPr lang="nl-NL" dirty="0" err="1"/>
              <a:t>financiëledienstverlener</a:t>
            </a:r>
            <a:r>
              <a:rPr lang="nl-NL" dirty="0"/>
              <a:t> of in de financiële markten kan schaden”;</a:t>
            </a:r>
          </a:p>
          <a:p>
            <a:r>
              <a:rPr lang="nl-NL" dirty="0"/>
              <a:t>Norm voor verzekeraars én bemiddelaars in verzekeringen (behalve bij zetel in andere EU-lidstaat); </a:t>
            </a:r>
          </a:p>
          <a:p>
            <a:r>
              <a:rPr lang="nl-NL" dirty="0"/>
              <a:t>Concreet: Makelaar zal beleid/bedrijfsvoering moeten hebben die voldoende tegengaat dat een sanctieverbod wordt overtreden? </a:t>
            </a:r>
          </a:p>
          <a:p>
            <a:endParaRPr lang="nl-NL" dirty="0"/>
          </a:p>
        </p:txBody>
      </p:sp>
      <p:sp>
        <p:nvSpPr>
          <p:cNvPr id="9" name="Tijdelijke aanduiding voor tekst 10">
            <a:extLst>
              <a:ext uri="{FF2B5EF4-FFF2-40B4-BE49-F238E27FC236}">
                <a16:creationId xmlns:a16="http://schemas.microsoft.com/office/drawing/2014/main" id="{15E6AB6E-9898-ED63-9481-58C99D8EF652}"/>
              </a:ext>
            </a:extLst>
          </p:cNvPr>
          <p:cNvSpPr txBox="1">
            <a:spLocks/>
          </p:cNvSpPr>
          <p:nvPr/>
        </p:nvSpPr>
        <p:spPr>
          <a:xfrm>
            <a:off x="1122002" y="1504950"/>
            <a:ext cx="8695477" cy="353481"/>
          </a:xfrm>
          <a:prstGeom prst="rect">
            <a:avLst/>
          </a:prstGeom>
        </p:spPr>
        <p:txBody>
          <a:bodyPr vert="horz" lIns="91440" tIns="45720" rIns="91440" bIns="45720" rtlCol="0">
            <a:noAutofit/>
          </a:bodyPr>
          <a:lstStyle>
            <a:defPPr>
              <a:defRPr lang="nl-NL"/>
            </a:defPPr>
            <a:lvl1pPr marL="0" marR="0" indent="0" defTabSz="801563" eaLnBrk="1" fontAlgn="auto" latinLnBrk="0" hangingPunct="1">
              <a:lnSpc>
                <a:spcPct val="90000"/>
              </a:lnSpc>
              <a:spcBef>
                <a:spcPts val="877"/>
              </a:spcBef>
              <a:spcAft>
                <a:spcPts val="0"/>
              </a:spcAft>
              <a:buClrTx/>
              <a:buSzTx/>
              <a:buFont typeface="Arial" panose="020B0604020202020204" pitchFamily="34" charset="0"/>
              <a:buNone/>
              <a:tabLst/>
              <a:defRPr sz="1800" b="1" i="0">
                <a:solidFill>
                  <a:srgbClr val="00ACD4"/>
                </a:solidFill>
                <a:latin typeface="Calibri"/>
              </a:defRPr>
            </a:lvl1pPr>
            <a:lvl2pPr marL="400782"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2pPr>
            <a:lvl3pPr marL="801563"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3pPr>
            <a:lvl4pPr marL="1202345"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4pPr>
            <a:lvl5pPr marL="1603126" indent="0" defTabSz="801563" eaLnBrk="1" latinLnBrk="0" hangingPunct="1">
              <a:lnSpc>
                <a:spcPct val="90000"/>
              </a:lnSpc>
              <a:spcBef>
                <a:spcPts val="438"/>
              </a:spcBef>
              <a:buFont typeface="Arial" panose="020B0604020202020204" pitchFamily="34" charset="0"/>
              <a:buNone/>
              <a:defRPr sz="1403" b="0" i="0">
                <a:solidFill>
                  <a:schemeClr val="bg1">
                    <a:lumMod val="50000"/>
                  </a:schemeClr>
                </a:solidFill>
                <a:latin typeface="Georgia" charset="0"/>
                <a:ea typeface="Georgia" charset="0"/>
                <a:cs typeface="Georgia" charset="0"/>
              </a:defRPr>
            </a:lvl5pPr>
            <a:lvl6pPr marL="2204298" indent="-200391" defTabSz="801563">
              <a:lnSpc>
                <a:spcPct val="90000"/>
              </a:lnSpc>
              <a:spcBef>
                <a:spcPts val="438"/>
              </a:spcBef>
              <a:buFont typeface="Arial" panose="020B0604020202020204" pitchFamily="34" charset="0"/>
              <a:buChar char="•"/>
              <a:defRPr sz="1578">
                <a:latin typeface="+mn-lt"/>
                <a:cs typeface="+mn-cs"/>
              </a:defRPr>
            </a:lvl6pPr>
            <a:lvl7pPr marL="2605080" indent="-200391" defTabSz="801563">
              <a:lnSpc>
                <a:spcPct val="90000"/>
              </a:lnSpc>
              <a:spcBef>
                <a:spcPts val="438"/>
              </a:spcBef>
              <a:buFont typeface="Arial" panose="020B0604020202020204" pitchFamily="34" charset="0"/>
              <a:buChar char="•"/>
              <a:defRPr sz="1578">
                <a:latin typeface="+mn-lt"/>
                <a:cs typeface="+mn-cs"/>
              </a:defRPr>
            </a:lvl7pPr>
            <a:lvl8pPr marL="3005861" indent="-200391" defTabSz="801563">
              <a:lnSpc>
                <a:spcPct val="90000"/>
              </a:lnSpc>
              <a:spcBef>
                <a:spcPts val="438"/>
              </a:spcBef>
              <a:buFont typeface="Arial" panose="020B0604020202020204" pitchFamily="34" charset="0"/>
              <a:buChar char="•"/>
              <a:defRPr sz="1578">
                <a:latin typeface="+mn-lt"/>
                <a:cs typeface="+mn-cs"/>
              </a:defRPr>
            </a:lvl8pPr>
            <a:lvl9pPr marL="3406643" indent="-200391" defTabSz="801563">
              <a:lnSpc>
                <a:spcPct val="90000"/>
              </a:lnSpc>
              <a:spcBef>
                <a:spcPts val="438"/>
              </a:spcBef>
              <a:buFont typeface="Arial" panose="020B0604020202020204" pitchFamily="34" charset="0"/>
              <a:buChar char="•"/>
              <a:defRPr sz="1578">
                <a:latin typeface="+mn-lt"/>
                <a:cs typeface="+mn-cs"/>
              </a:defRPr>
            </a:lvl9pPr>
          </a:lstStyle>
          <a:p>
            <a:r>
              <a:rPr lang="nl-NL" dirty="0" err="1"/>
              <a:t>Wft</a:t>
            </a:r>
            <a:r>
              <a:rPr lang="nl-NL" dirty="0"/>
              <a:t>: Waarborgen beheerste en integere bedrijfsvoering</a:t>
            </a:r>
          </a:p>
        </p:txBody>
      </p:sp>
      <p:sp>
        <p:nvSpPr>
          <p:cNvPr id="2" name="Tijdelijke aanduiding voor voettekst 1">
            <a:extLst>
              <a:ext uri="{FF2B5EF4-FFF2-40B4-BE49-F238E27FC236}">
                <a16:creationId xmlns:a16="http://schemas.microsoft.com/office/drawing/2014/main" id="{E6820F4C-3962-6A51-A4D3-A758ABB41657}"/>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37756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Achtergrond Sanctiepl@tform en Sanctiewetprotocol</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ndertitel 2">
            <a:extLst>
              <a:ext uri="{FF2B5EF4-FFF2-40B4-BE49-F238E27FC236}">
                <a16:creationId xmlns:a16="http://schemas.microsoft.com/office/drawing/2014/main" id="{0246740D-84A9-D4D1-FAF1-A47EA158AA8B}"/>
              </a:ext>
            </a:extLst>
          </p:cNvPr>
          <p:cNvSpPr>
            <a:spLocks noGrp="1"/>
          </p:cNvSpPr>
          <p:nvPr>
            <p:ph type="subTitle" idx="1"/>
          </p:nvPr>
        </p:nvSpPr>
        <p:spPr>
          <a:xfrm>
            <a:off x="1147934" y="1922034"/>
            <a:ext cx="7952509" cy="4535055"/>
          </a:xfrm>
        </p:spPr>
        <p:txBody>
          <a:bodyPr>
            <a:normAutofit/>
          </a:bodyPr>
          <a:lstStyle/>
          <a:p>
            <a:pPr algn="l"/>
            <a:r>
              <a:rPr lang="nl-NL" sz="1800" dirty="0"/>
              <a:t>Gestart als initiatief vanuit e-ABS Next 2014 (strategische heroriëntatie)</a:t>
            </a:r>
          </a:p>
          <a:p>
            <a:pPr marL="342900" indent="-342900" algn="l">
              <a:buFont typeface="Wingdings" panose="05000000000000000000" pitchFamily="2" charset="2"/>
              <a:buChar char="§"/>
            </a:pPr>
            <a:endParaRPr lang="nl-NL" sz="1800" dirty="0"/>
          </a:p>
          <a:p>
            <a:pPr algn="l"/>
            <a:r>
              <a:rPr lang="nl-NL" sz="1800" b="1" dirty="0"/>
              <a:t>Opdracht: </a:t>
            </a:r>
            <a:r>
              <a:rPr lang="nl-NL" sz="1800" dirty="0"/>
              <a:t>zorg voor één IT platform voor de VNAB leden en andere partijen in de verzekeringsbranche voor het ondersteunen van de Sanctiewet:</a:t>
            </a:r>
          </a:p>
          <a:p>
            <a:pPr marL="457200" indent="-457200" algn="l">
              <a:buFont typeface="+mj-lt"/>
              <a:buAutoNum type="arabicPeriod"/>
            </a:pPr>
            <a:r>
              <a:rPr lang="nl-NL" sz="1800" dirty="0"/>
              <a:t>Customer én Transaction Due Dilligence (CDD + TDD)</a:t>
            </a:r>
          </a:p>
          <a:p>
            <a:pPr marL="457200" indent="-457200" algn="l">
              <a:buFont typeface="+mj-lt"/>
              <a:buAutoNum type="arabicPeriod"/>
            </a:pPr>
            <a:r>
              <a:rPr lang="nl-NL" sz="1800" dirty="0"/>
              <a:t>Zoveel mogelijk gelijke invulling van de norm</a:t>
            </a:r>
          </a:p>
          <a:p>
            <a:pPr marL="457200" indent="-457200" algn="l">
              <a:buFont typeface="+mj-lt"/>
              <a:buAutoNum type="arabicPeriod"/>
            </a:pPr>
            <a:r>
              <a:rPr lang="nl-NL" sz="1800" dirty="0"/>
              <a:t>Zoveel mogelijk geautomatiseerde afhandeling</a:t>
            </a:r>
          </a:p>
          <a:p>
            <a:pPr marL="457200" indent="-457200" algn="l">
              <a:buFont typeface="+mj-lt"/>
              <a:buAutoNum type="arabicPeriod"/>
            </a:pPr>
            <a:r>
              <a:rPr lang="nl-NL" sz="1800" dirty="0"/>
              <a:t>Afstemming met DNB</a:t>
            </a:r>
          </a:p>
          <a:p>
            <a:pPr marL="457200" indent="-457200" algn="l">
              <a:buFont typeface="+mj-lt"/>
              <a:buAutoNum type="arabicPeriod"/>
            </a:pPr>
            <a:r>
              <a:rPr lang="nl-NL" sz="1800" dirty="0"/>
              <a:t>Optimale efficiency</a:t>
            </a:r>
          </a:p>
          <a:p>
            <a:pPr marL="457200" indent="-457200" algn="l">
              <a:buFont typeface="+mj-lt"/>
              <a:buAutoNum type="arabicPeriod"/>
            </a:pPr>
            <a:r>
              <a:rPr lang="nl-NL" sz="1800" dirty="0"/>
              <a:t>Te integreren met e-ABS en eigen IT systemen</a:t>
            </a:r>
          </a:p>
          <a:p>
            <a:pPr algn="l"/>
            <a:endParaRPr lang="nl-NL" sz="1800" dirty="0"/>
          </a:p>
          <a:p>
            <a:pPr algn="l"/>
            <a:endParaRPr lang="nl-NL" sz="1800" dirty="0"/>
          </a:p>
          <a:p>
            <a:pPr algn="l"/>
            <a:endParaRPr lang="nl-NL" sz="1800" dirty="0"/>
          </a:p>
          <a:p>
            <a:pPr algn="l"/>
            <a:endParaRPr lang="nl-NL" sz="1800" dirty="0"/>
          </a:p>
          <a:p>
            <a:pPr marL="342900" indent="-342900" algn="l">
              <a:buFont typeface="Arial" panose="020B0604020202020204" pitchFamily="34" charset="0"/>
              <a:buChar char="•"/>
            </a:pPr>
            <a:endParaRPr lang="nl-NL" sz="1800" dirty="0"/>
          </a:p>
          <a:p>
            <a:pPr algn="l"/>
            <a:endParaRPr lang="nl-NL" sz="1800" dirty="0"/>
          </a:p>
          <a:p>
            <a:pPr marL="342900" indent="-342900" algn="l">
              <a:buFont typeface="Arial" panose="020B0604020202020204" pitchFamily="34" charset="0"/>
              <a:buChar char="•"/>
            </a:pPr>
            <a:endParaRPr lang="nl-NL" sz="1800" dirty="0"/>
          </a:p>
          <a:p>
            <a:pPr marL="342900" indent="-342900" algn="l">
              <a:buFont typeface="Arial" panose="020B0604020202020204" pitchFamily="34" charset="0"/>
              <a:buChar char="•"/>
            </a:pPr>
            <a:endParaRPr lang="nl-NL" sz="1800" dirty="0">
              <a:latin typeface="+mj-lt"/>
              <a:hlinkClick r:id="rId3"/>
            </a:endParaRPr>
          </a:p>
        </p:txBody>
      </p:sp>
      <p:sp>
        <p:nvSpPr>
          <p:cNvPr id="3" name="Tijdelijke aanduiding voor voettekst 2">
            <a:extLst>
              <a:ext uri="{FF2B5EF4-FFF2-40B4-BE49-F238E27FC236}">
                <a16:creationId xmlns:a16="http://schemas.microsoft.com/office/drawing/2014/main" id="{877F6C90-4372-5ED2-A0FE-5FD5CE498D8D}"/>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2493326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685800" y="2130425"/>
            <a:ext cx="7918450" cy="1470025"/>
          </a:xfrm>
        </p:spPr>
        <p:txBody>
          <a:bodyPr/>
          <a:lstStyle/>
          <a:p>
            <a:pPr eaLnBrk="1" hangingPunct="1">
              <a:defRPr/>
            </a:pPr>
            <a:r>
              <a:rPr lang="nl-NL" altLang="nl-NL" b="1" dirty="0">
                <a:solidFill>
                  <a:srgbClr val="00448C"/>
                </a:solidFill>
                <a:latin typeface="+mn-lt"/>
                <a:cs typeface="Arial" panose="020B0604020202020204" pitchFamily="34" charset="0"/>
              </a:rPr>
              <a:t>Vragen?</a:t>
            </a:r>
          </a:p>
        </p:txBody>
      </p:sp>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endParaRPr>
          </a:p>
        </p:txBody>
      </p:sp>
      <p:sp>
        <p:nvSpPr>
          <p:cNvPr id="3" name="Ondertitel 2"/>
          <p:cNvSpPr>
            <a:spLocks noGrp="1"/>
          </p:cNvSpPr>
          <p:nvPr>
            <p:ph type="subTitle" idx="1"/>
          </p:nvPr>
        </p:nvSpPr>
        <p:spPr/>
        <p:txBody>
          <a:bodyPr/>
          <a:lstStyle/>
          <a:p>
            <a:pPr>
              <a:defRPr/>
            </a:pPr>
            <a:r>
              <a:rPr lang="nl-NL" dirty="0"/>
              <a:t>Dank voor uw aandacht</a:t>
            </a:r>
          </a:p>
        </p:txBody>
      </p:sp>
      <p:pic>
        <p:nvPicPr>
          <p:cNvPr id="8" name="Picture 6">
            <a:extLst>
              <a:ext uri="{FF2B5EF4-FFF2-40B4-BE49-F238E27FC236}">
                <a16:creationId xmlns:a16="http://schemas.microsoft.com/office/drawing/2014/main" id="{6263A8AA-178A-4592-BB64-1952516A4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voettekst 1">
            <a:extLst>
              <a:ext uri="{FF2B5EF4-FFF2-40B4-BE49-F238E27FC236}">
                <a16:creationId xmlns:a16="http://schemas.microsoft.com/office/drawing/2014/main" id="{9F0FEC29-2851-99C8-B6D5-6C9EDF5A1351}"/>
              </a:ext>
            </a:extLst>
          </p:cNvPr>
          <p:cNvSpPr>
            <a:spLocks noGrp="1"/>
          </p:cNvSpPr>
          <p:nvPr>
            <p:ph type="ftr" sz="quarter" idx="11"/>
          </p:nvPr>
        </p:nvSpPr>
        <p:spPr/>
        <p:txBody>
          <a:bodyPr/>
          <a:lstStyle/>
          <a:p>
            <a:pPr>
              <a:defRPr/>
            </a:pPr>
            <a:r>
              <a:rPr lang="nl-NL"/>
              <a:t>Klankbordgroepsessie 16 juni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ndertitel 2">
            <a:extLst>
              <a:ext uri="{FF2B5EF4-FFF2-40B4-BE49-F238E27FC236}">
                <a16:creationId xmlns:a16="http://schemas.microsoft.com/office/drawing/2014/main" id="{4584553F-2B20-84C7-7642-F88470D6557C}"/>
              </a:ext>
            </a:extLst>
          </p:cNvPr>
          <p:cNvSpPr txBox="1">
            <a:spLocks/>
          </p:cNvSpPr>
          <p:nvPr/>
        </p:nvSpPr>
        <p:spPr bwMode="auto">
          <a:xfrm>
            <a:off x="1116013" y="1919884"/>
            <a:ext cx="7443862"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nl-NL" sz="2000" dirty="0"/>
              <a:t>Aanpak:</a:t>
            </a:r>
          </a:p>
          <a:p>
            <a:pPr marL="457200" indent="-457200" algn="l">
              <a:buFont typeface="+mj-lt"/>
              <a:buAutoNum type="arabicPeriod"/>
            </a:pPr>
            <a:r>
              <a:rPr lang="nl-NL" sz="2000" dirty="0"/>
              <a:t>Proces:  wie doet wat en wanneer </a:t>
            </a:r>
            <a:r>
              <a:rPr lang="nl-NL" sz="2000" dirty="0">
                <a:sym typeface="Wingdings" panose="05000000000000000000" pitchFamily="2" charset="2"/>
              </a:rPr>
              <a:t> </a:t>
            </a:r>
            <a:r>
              <a:rPr lang="nl-NL" sz="2000" b="1" dirty="0">
                <a:sym typeface="Wingdings" panose="05000000000000000000" pitchFamily="2" charset="2"/>
              </a:rPr>
              <a:t>VNAB Sanctiewetprotocol</a:t>
            </a:r>
            <a:endParaRPr lang="nl-NL" sz="2000" b="1" dirty="0"/>
          </a:p>
          <a:p>
            <a:pPr marL="457200" indent="-457200" algn="l">
              <a:buFont typeface="+mj-lt"/>
              <a:buAutoNum type="arabicPeriod"/>
            </a:pPr>
            <a:r>
              <a:rPr lang="nl-NL" sz="2000" dirty="0"/>
              <a:t>Inhoud: vertalen van de Sanctiewetgeving naar functionaliteiten en business </a:t>
            </a:r>
            <a:r>
              <a:rPr lang="nl-NL" sz="2000" dirty="0" err="1"/>
              <a:t>rules</a:t>
            </a:r>
            <a:r>
              <a:rPr lang="nl-NL" sz="2000" dirty="0"/>
              <a:t> </a:t>
            </a:r>
            <a:r>
              <a:rPr lang="nl-NL" sz="2000" dirty="0">
                <a:sym typeface="Wingdings" panose="05000000000000000000" pitchFamily="2" charset="2"/>
              </a:rPr>
              <a:t></a:t>
            </a:r>
            <a:r>
              <a:rPr lang="nl-NL" sz="2000" dirty="0"/>
              <a:t> </a:t>
            </a:r>
            <a:r>
              <a:rPr lang="nl-NL" sz="2000" b="1" dirty="0"/>
              <a:t>Toetsingsdocument Sanctiepl@tform</a:t>
            </a:r>
          </a:p>
          <a:p>
            <a:pPr marL="457200" indent="-457200" algn="l">
              <a:buFont typeface="+mj-lt"/>
              <a:buAutoNum type="arabicPeriod"/>
            </a:pPr>
            <a:r>
              <a:rPr lang="nl-NL" sz="2000" dirty="0"/>
              <a:t>Het systeem met CDD en TDD functies </a:t>
            </a:r>
            <a:r>
              <a:rPr lang="nl-NL" sz="2000" dirty="0">
                <a:sym typeface="Wingdings" panose="05000000000000000000" pitchFamily="2" charset="2"/>
              </a:rPr>
              <a:t> </a:t>
            </a:r>
            <a:endParaRPr lang="nl-NL" sz="2000" dirty="0"/>
          </a:p>
          <a:p>
            <a:pPr marL="457200" indent="-457200" algn="l">
              <a:buFont typeface="+mj-lt"/>
              <a:buAutoNum type="arabicPeriod"/>
            </a:pPr>
            <a:endParaRPr lang="nl-NL" sz="2000" i="1" dirty="0"/>
          </a:p>
          <a:p>
            <a:pPr algn="l"/>
            <a:endParaRPr lang="nl-NL" sz="2000" i="1" dirty="0"/>
          </a:p>
          <a:p>
            <a:pPr algn="l"/>
            <a:r>
              <a:rPr lang="nl-NL" sz="2000" i="1" dirty="0"/>
              <a:t>De makelaar voert uit efficiency overwegingen de Sanctiewet activiteiten uit voor de verzekeraar(s). De kosten hiervoor worden grotendeels vergoed door de betrokken verzekeraars</a:t>
            </a:r>
          </a:p>
          <a:p>
            <a:pPr algn="l"/>
            <a:endParaRPr lang="nl-NL" sz="2000" dirty="0"/>
          </a:p>
          <a:p>
            <a:pPr algn="l"/>
            <a:endParaRPr lang="nl-NL" sz="2000" dirty="0"/>
          </a:p>
          <a:p>
            <a:pPr marL="342900" indent="-342900" algn="l">
              <a:buFont typeface="Arial" panose="020B0604020202020204" pitchFamily="34" charset="0"/>
              <a:buChar char="•"/>
            </a:pPr>
            <a:endParaRPr lang="nl-NL" sz="2000" dirty="0"/>
          </a:p>
          <a:p>
            <a:pPr algn="l"/>
            <a:endParaRPr lang="nl-NL" sz="2000" dirty="0"/>
          </a:p>
          <a:p>
            <a:pPr marL="342900" indent="-342900" algn="l">
              <a:buFont typeface="Arial" panose="020B0604020202020204" pitchFamily="34" charset="0"/>
              <a:buChar char="•"/>
            </a:pPr>
            <a:endParaRPr lang="nl-NL" sz="2000" dirty="0"/>
          </a:p>
          <a:p>
            <a:pPr marL="342900" indent="-342900" algn="l">
              <a:buFont typeface="Arial" panose="020B0604020202020204" pitchFamily="34" charset="0"/>
              <a:buChar char="•"/>
            </a:pPr>
            <a:endParaRPr lang="nl-NL" sz="2000" dirty="0">
              <a:latin typeface="+mj-lt"/>
              <a:hlinkClick r:id="rId3"/>
            </a:endParaRPr>
          </a:p>
        </p:txBody>
      </p:sp>
      <p:pic>
        <p:nvPicPr>
          <p:cNvPr id="6" name="Afbeelding 5">
            <a:extLst>
              <a:ext uri="{FF2B5EF4-FFF2-40B4-BE49-F238E27FC236}">
                <a16:creationId xmlns:a16="http://schemas.microsoft.com/office/drawing/2014/main" id="{0CD96B81-D7F1-6E95-89A1-DB3B5C7837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5602" y="3389809"/>
            <a:ext cx="2418467" cy="308869"/>
          </a:xfrm>
          <a:prstGeom prst="rect">
            <a:avLst/>
          </a:prstGeom>
        </p:spPr>
      </p:pic>
      <p:sp>
        <p:nvSpPr>
          <p:cNvPr id="2" name="Tekstvak 8">
            <a:extLst>
              <a:ext uri="{FF2B5EF4-FFF2-40B4-BE49-F238E27FC236}">
                <a16:creationId xmlns:a16="http://schemas.microsoft.com/office/drawing/2014/main" id="{BCA82DAF-F73A-3335-1E4E-226BC1C5B220}"/>
              </a:ext>
            </a:extLst>
          </p:cNvPr>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Sanctiewetprotocol afspraken</a:t>
            </a:r>
          </a:p>
        </p:txBody>
      </p:sp>
      <p:sp>
        <p:nvSpPr>
          <p:cNvPr id="3" name="Tijdelijke aanduiding voor voettekst 2">
            <a:extLst>
              <a:ext uri="{FF2B5EF4-FFF2-40B4-BE49-F238E27FC236}">
                <a16:creationId xmlns:a16="http://schemas.microsoft.com/office/drawing/2014/main" id="{FBE8EA82-91EF-A9D6-0DCF-1EAD0BE6BB6C}"/>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418276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10244" name="Tekstvak 8"/>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Sanctiewetprotocol afspraken</a:t>
            </a: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9">
            <a:extLst>
              <a:ext uri="{FF2B5EF4-FFF2-40B4-BE49-F238E27FC236}">
                <a16:creationId xmlns:a16="http://schemas.microsoft.com/office/drawing/2014/main" id="{D803E64D-196C-3215-C661-F74F1843744B}"/>
              </a:ext>
            </a:extLst>
          </p:cNvPr>
          <p:cNvSpPr txBox="1">
            <a:spLocks noChangeArrowheads="1"/>
          </p:cNvSpPr>
          <p:nvPr/>
        </p:nvSpPr>
        <p:spPr bwMode="auto">
          <a:xfrm>
            <a:off x="1116013" y="1885082"/>
            <a:ext cx="7560444"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a:solidFill>
                  <a:srgbClr val="00ACD4"/>
                </a:solidFill>
                <a:latin typeface="Calibri"/>
              </a:rPr>
              <a:t>CDD</a:t>
            </a:r>
            <a:r>
              <a:rPr lang="nl-NL" dirty="0">
                <a:solidFill>
                  <a:srgbClr val="003399"/>
                </a:solidFill>
                <a:latin typeface="+mn-lt"/>
                <a:ea typeface="ＭＳ Ｐゴシック" pitchFamily="34" charset="-128"/>
              </a:rPr>
              <a:t> </a:t>
            </a:r>
            <a:r>
              <a:rPr lang="nl-NL" b="1" dirty="0">
                <a:solidFill>
                  <a:srgbClr val="00ACD4"/>
                </a:solidFill>
                <a:latin typeface="Calibri"/>
              </a:rPr>
              <a:t>- Weten met wie je zaken doet en controleren op sanctielijsten</a:t>
            </a:r>
          </a:p>
          <a:p>
            <a:pPr marL="0" indent="0">
              <a:buNone/>
              <a:defRPr/>
            </a:pPr>
            <a:r>
              <a:rPr lang="nl-NL" sz="1600" dirty="0">
                <a:solidFill>
                  <a:schemeClr val="tx1">
                    <a:tint val="75000"/>
                  </a:schemeClr>
                </a:solidFill>
                <a:latin typeface="+mn-lt"/>
                <a:cs typeface="+mn-cs"/>
              </a:rPr>
              <a:t>De Sanctiewet vereist van verzekeraars dat zij weten met wie zij zaken doen. Dit betekent niet alleen het controleren van de (rechts)personen die klant zijn, maar ook het achterhalen van de relevante natuurlijke personen ‘achter’ die klanten die eigendom of zeggenschap hebben over die klanten (Ultimate Beneficial Owners).</a:t>
            </a:r>
          </a:p>
          <a:p>
            <a:pPr marL="0" indent="0">
              <a:buNone/>
              <a:defRPr/>
            </a:pPr>
            <a:r>
              <a:rPr lang="nl-NL" sz="1600" dirty="0">
                <a:solidFill>
                  <a:schemeClr val="tx1">
                    <a:tint val="75000"/>
                  </a:schemeClr>
                </a:solidFill>
                <a:latin typeface="+mn-lt"/>
                <a:cs typeface="+mn-cs"/>
              </a:rPr>
              <a:t>Dit wordt ‘Customer Due Dilligence’ genoemd en wordt in het Sanctiepl@tform uitgevoerd in de </a:t>
            </a:r>
            <a:r>
              <a:rPr lang="nl-NL" sz="1600" b="1" dirty="0">
                <a:solidFill>
                  <a:schemeClr val="tx1">
                    <a:tint val="75000"/>
                  </a:schemeClr>
                </a:solidFill>
                <a:latin typeface="+mn-lt"/>
                <a:cs typeface="+mn-cs"/>
              </a:rPr>
              <a:t>taak IDE </a:t>
            </a:r>
            <a:r>
              <a:rPr lang="nl-NL" sz="1600" dirty="0">
                <a:solidFill>
                  <a:schemeClr val="tx1">
                    <a:tint val="75000"/>
                  </a:schemeClr>
                </a:solidFill>
                <a:latin typeface="+mn-lt"/>
                <a:cs typeface="+mn-cs"/>
              </a:rPr>
              <a:t>(Identificatie)</a:t>
            </a:r>
          </a:p>
          <a:p>
            <a:pPr marL="0" indent="0">
              <a:buNone/>
              <a:defRPr/>
            </a:pPr>
            <a:endParaRPr lang="nl-NL" sz="1100" dirty="0">
              <a:solidFill>
                <a:srgbClr val="003399"/>
              </a:solidFill>
              <a:latin typeface="+mn-lt"/>
              <a:ea typeface="ＭＳ Ｐゴシック" pitchFamily="34" charset="-128"/>
            </a:endParaRPr>
          </a:p>
          <a:p>
            <a:pPr>
              <a:defRPr/>
            </a:pPr>
            <a:r>
              <a:rPr lang="nl-NL" b="1" dirty="0">
                <a:solidFill>
                  <a:srgbClr val="00ACD4"/>
                </a:solidFill>
                <a:latin typeface="Calibri"/>
              </a:rPr>
              <a:t>TDD - Weten wat voor zaken je doet</a:t>
            </a:r>
          </a:p>
          <a:p>
            <a:pPr marL="0" indent="0">
              <a:buNone/>
              <a:defRPr/>
            </a:pPr>
            <a:r>
              <a:rPr lang="nl-NL" sz="1600" dirty="0">
                <a:solidFill>
                  <a:schemeClr val="tx1">
                    <a:tint val="75000"/>
                  </a:schemeClr>
                </a:solidFill>
                <a:latin typeface="+mn-lt"/>
                <a:cs typeface="+mn-cs"/>
              </a:rPr>
              <a:t>Daarnaast is het van belang om te weten WAT voor zaken je doet. Europese verordeningen kunnen namelijk beperkingen of condities stellen aan het verlenen van financiële diensten of het doen van uitbetalingen die te maken hebben met bijvoorbeeld de aard van de te verzekeren goederen, land van herkomst/gebruik/vestiging enz. </a:t>
            </a:r>
          </a:p>
          <a:p>
            <a:pPr marL="0" indent="0">
              <a:buNone/>
              <a:defRPr/>
            </a:pPr>
            <a:r>
              <a:rPr lang="nl-NL" sz="1600" dirty="0">
                <a:solidFill>
                  <a:schemeClr val="tx1">
                    <a:tint val="75000"/>
                  </a:schemeClr>
                </a:solidFill>
                <a:latin typeface="+mn-lt"/>
                <a:cs typeface="+mn-cs"/>
              </a:rPr>
              <a:t>Dit wordt de ‘Transaction Due Dilligence’ genoemd en wordt in het Sanctiepl@tform uitgevoerd in de </a:t>
            </a:r>
            <a:r>
              <a:rPr lang="nl-NL" sz="1600" b="1" dirty="0">
                <a:solidFill>
                  <a:schemeClr val="tx1">
                    <a:tint val="75000"/>
                  </a:schemeClr>
                </a:solidFill>
                <a:latin typeface="+mn-lt"/>
                <a:cs typeface="+mn-cs"/>
              </a:rPr>
              <a:t>transactiecontrole taken (PES/PUS/CES/CUS)</a:t>
            </a:r>
          </a:p>
          <a:p>
            <a:pPr marL="0" indent="0">
              <a:buNone/>
              <a:defRPr/>
            </a:pPr>
            <a:endParaRPr lang="nl-NL" sz="1600" dirty="0">
              <a:solidFill>
                <a:schemeClr val="tx1">
                  <a:tint val="75000"/>
                </a:schemeClr>
              </a:solidFill>
              <a:latin typeface="+mn-lt"/>
              <a:cs typeface="+mn-cs"/>
            </a:endParaRPr>
          </a:p>
          <a:p>
            <a:pPr marL="0" indent="0">
              <a:buNone/>
              <a:defRPr/>
            </a:pPr>
            <a:r>
              <a:rPr lang="nl-NL" sz="1600" dirty="0">
                <a:solidFill>
                  <a:schemeClr val="tx1">
                    <a:tint val="75000"/>
                  </a:schemeClr>
                </a:solidFill>
                <a:latin typeface="+mn-lt"/>
                <a:cs typeface="+mn-cs"/>
              </a:rPr>
              <a:t>Zowel de Customer Due Dilligence (CDD) als de Transaction Due Dilligence (TDD) moeten geborgd worden in het onderzoek om compliant te zijn aan de sanctiewetgeving. </a:t>
            </a:r>
            <a:br>
              <a:rPr lang="nl-NL" sz="1600" dirty="0">
                <a:solidFill>
                  <a:srgbClr val="003399"/>
                </a:solidFill>
                <a:latin typeface="+mn-lt"/>
                <a:ea typeface="ＭＳ Ｐゴシック" pitchFamily="34" charset="-128"/>
              </a:rPr>
            </a:br>
            <a:endParaRPr lang="nl-NL" sz="1600" dirty="0">
              <a:solidFill>
                <a:srgbClr val="003399"/>
              </a:solidFill>
              <a:latin typeface="+mn-lt"/>
              <a:ea typeface="ＭＳ Ｐゴシック" pitchFamily="34" charset="-128"/>
            </a:endParaRPr>
          </a:p>
          <a:p>
            <a:pPr marL="0" indent="0">
              <a:buNone/>
              <a:defRPr/>
            </a:pPr>
            <a:endParaRPr lang="nl-NL" sz="1600" dirty="0">
              <a:solidFill>
                <a:srgbClr val="003399"/>
              </a:solidFill>
              <a:latin typeface="+mn-lt"/>
              <a:ea typeface="ＭＳ Ｐゴシック" pitchFamily="34" charset="-128"/>
            </a:endParaRPr>
          </a:p>
          <a:p>
            <a:pPr marL="0" indent="0">
              <a:buNone/>
              <a:defRPr/>
            </a:pPr>
            <a:endParaRPr lang="nl-NL" sz="1600" dirty="0">
              <a:solidFill>
                <a:srgbClr val="003399"/>
              </a:solidFill>
              <a:latin typeface="+mn-lt"/>
              <a:ea typeface="ＭＳ Ｐゴシック" pitchFamily="34" charset="-128"/>
            </a:endParaRPr>
          </a:p>
        </p:txBody>
      </p:sp>
      <p:sp>
        <p:nvSpPr>
          <p:cNvPr id="3" name="Tijdelijke aanduiding voor voettekst 2">
            <a:extLst>
              <a:ext uri="{FF2B5EF4-FFF2-40B4-BE49-F238E27FC236}">
                <a16:creationId xmlns:a16="http://schemas.microsoft.com/office/drawing/2014/main" id="{B70D2DFD-D651-1477-51E2-C2B83EEB8F04}"/>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143557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9">
            <a:extLst>
              <a:ext uri="{FF2B5EF4-FFF2-40B4-BE49-F238E27FC236}">
                <a16:creationId xmlns:a16="http://schemas.microsoft.com/office/drawing/2014/main" id="{D803E64D-196C-3215-C661-F74F1843744B}"/>
              </a:ext>
            </a:extLst>
          </p:cNvPr>
          <p:cNvSpPr txBox="1">
            <a:spLocks noChangeArrowheads="1"/>
          </p:cNvSpPr>
          <p:nvPr/>
        </p:nvSpPr>
        <p:spPr bwMode="auto">
          <a:xfrm>
            <a:off x="1116013" y="1885082"/>
            <a:ext cx="7560444"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a:solidFill>
                  <a:srgbClr val="00ACD4"/>
                </a:solidFill>
                <a:latin typeface="Calibri"/>
              </a:rPr>
              <a:t>Belangrijkste afspraken uit het Sanctiewetprotocol </a:t>
            </a:r>
            <a:r>
              <a:rPr lang="nl-NL" b="1" dirty="0">
                <a:solidFill>
                  <a:srgbClr val="00ACD4"/>
                </a:solidFill>
                <a:latin typeface="Calibri"/>
                <a:hlinkClick r:id="rId3"/>
              </a:rPr>
              <a:t>(link)</a:t>
            </a:r>
            <a:endParaRPr lang="nl-NL" b="1" dirty="0">
              <a:solidFill>
                <a:srgbClr val="00ACD4"/>
              </a:solidFill>
              <a:latin typeface="Calibri"/>
            </a:endParaRP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Het protocol is van toepassing op de VNAB-leden en de polissen welke </a:t>
            </a:r>
            <a:r>
              <a:rPr lang="nl-NL" sz="1600" b="1" dirty="0">
                <a:solidFill>
                  <a:prstClr val="black">
                    <a:lumMod val="50000"/>
                    <a:lumOff val="50000"/>
                  </a:prstClr>
                </a:solidFill>
                <a:latin typeface="Calibri" pitchFamily="34" charset="0"/>
              </a:rPr>
              <a:t>middels de e-ABS applicatie worden geadministreerd.</a:t>
            </a:r>
            <a:r>
              <a:rPr lang="nl-NL" sz="1600" dirty="0">
                <a:solidFill>
                  <a:prstClr val="black">
                    <a:lumMod val="50000"/>
                    <a:lumOff val="50000"/>
                  </a:prstClr>
                </a:solidFill>
                <a:latin typeface="Calibri" pitchFamily="34" charset="0"/>
              </a:rPr>
              <a:t> Zij conformeren zich aan de hieronder beschreven taakverdeling als basistaakverdeling voor het doen van </a:t>
            </a:r>
            <a:r>
              <a:rPr lang="nl-NL" sz="1600" b="1" dirty="0">
                <a:solidFill>
                  <a:prstClr val="black">
                    <a:lumMod val="50000"/>
                    <a:lumOff val="50000"/>
                  </a:prstClr>
                </a:solidFill>
                <a:latin typeface="Calibri" pitchFamily="34" charset="0"/>
              </a:rPr>
              <a:t>de CCD- en TDD controles.</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Het identificeren van verzekeringnemer en de </a:t>
            </a:r>
            <a:r>
              <a:rPr lang="nl-NL" sz="1600" b="1" dirty="0">
                <a:solidFill>
                  <a:prstClr val="black">
                    <a:lumMod val="50000"/>
                    <a:lumOff val="50000"/>
                  </a:prstClr>
                </a:solidFill>
                <a:latin typeface="Calibri" pitchFamily="34" charset="0"/>
              </a:rPr>
              <a:t>op de polis met naam genoemde verzekerde(n)</a:t>
            </a:r>
            <a:r>
              <a:rPr lang="nl-NL" sz="1600" dirty="0">
                <a:solidFill>
                  <a:prstClr val="black">
                    <a:lumMod val="50000"/>
                    <a:lumOff val="50000"/>
                  </a:prstClr>
                </a:solidFill>
                <a:latin typeface="Calibri" pitchFamily="34" charset="0"/>
              </a:rPr>
              <a:t> waarbij redelijkerwijs gezocht wordt totdat de </a:t>
            </a:r>
            <a:r>
              <a:rPr lang="nl-NL" sz="1600" b="1" dirty="0">
                <a:solidFill>
                  <a:prstClr val="black">
                    <a:lumMod val="50000"/>
                    <a:lumOff val="50000"/>
                  </a:prstClr>
                </a:solidFill>
                <a:latin typeface="Calibri" pitchFamily="34" charset="0"/>
              </a:rPr>
              <a:t>UBO</a:t>
            </a:r>
            <a:r>
              <a:rPr lang="nl-NL" sz="1600" dirty="0">
                <a:solidFill>
                  <a:prstClr val="black">
                    <a:lumMod val="50000"/>
                    <a:lumOff val="50000"/>
                  </a:prstClr>
                </a:solidFill>
                <a:latin typeface="Calibri" pitchFamily="34" charset="0"/>
              </a:rPr>
              <a:t> (altijd een natuurlijke persoon!) en de </a:t>
            </a:r>
            <a:r>
              <a:rPr lang="nl-NL" sz="1600" b="1" dirty="0">
                <a:solidFill>
                  <a:prstClr val="black">
                    <a:lumMod val="50000"/>
                    <a:lumOff val="50000"/>
                  </a:prstClr>
                </a:solidFill>
                <a:latin typeface="Calibri" pitchFamily="34" charset="0"/>
              </a:rPr>
              <a:t>statutaire bestuurders </a:t>
            </a:r>
            <a:r>
              <a:rPr lang="nl-NL" sz="1600" dirty="0">
                <a:solidFill>
                  <a:prstClr val="black">
                    <a:lumMod val="50000"/>
                    <a:lumOff val="50000"/>
                  </a:prstClr>
                </a:solidFill>
                <a:latin typeface="Calibri" pitchFamily="34" charset="0"/>
              </a:rPr>
              <a:t>van de verzekeringnemer (voor zover natuurlijke personen) geïdentificeerd kunnen worden. </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Bij uitbetaling wordt het uitbetalingsonderzoek uitgevoerd, waarbij wordt gecontroleerd of de verzekerde en de uitkeringsgerechtigde en de UBO van de uitkeringsgerechtigde niet op de </a:t>
            </a:r>
            <a:r>
              <a:rPr lang="nl-NL" sz="1600" b="1" dirty="0">
                <a:solidFill>
                  <a:prstClr val="black">
                    <a:lumMod val="50000"/>
                    <a:lumOff val="50000"/>
                  </a:prstClr>
                </a:solidFill>
                <a:latin typeface="Calibri" pitchFamily="34" charset="0"/>
              </a:rPr>
              <a:t>sanctielijsten</a:t>
            </a:r>
            <a:r>
              <a:rPr lang="nl-NL" sz="1600" dirty="0">
                <a:solidFill>
                  <a:prstClr val="black">
                    <a:lumMod val="50000"/>
                    <a:lumOff val="50000"/>
                  </a:prstClr>
                </a:solidFill>
                <a:latin typeface="Calibri" pitchFamily="34" charset="0"/>
              </a:rPr>
              <a:t> voorkomen. Tevens wordt gecontroleerd of de schade het gevolg is van een </a:t>
            </a:r>
            <a:r>
              <a:rPr lang="nl-NL" sz="1600" b="1" dirty="0">
                <a:solidFill>
                  <a:prstClr val="black">
                    <a:lumMod val="50000"/>
                    <a:lumOff val="50000"/>
                  </a:prstClr>
                </a:solidFill>
                <a:latin typeface="Calibri" pitchFamily="34" charset="0"/>
              </a:rPr>
              <a:t>risico</a:t>
            </a:r>
            <a:r>
              <a:rPr lang="nl-NL" sz="1600" dirty="0">
                <a:solidFill>
                  <a:prstClr val="black">
                    <a:lumMod val="50000"/>
                    <a:lumOff val="50000"/>
                  </a:prstClr>
                </a:solidFill>
                <a:latin typeface="Calibri" pitchFamily="34" charset="0"/>
              </a:rPr>
              <a:t> dat (direct of indirect) betrekking heeft op de in de </a:t>
            </a:r>
            <a:r>
              <a:rPr lang="nl-NL" sz="1600" b="1" dirty="0">
                <a:solidFill>
                  <a:prstClr val="black">
                    <a:lumMod val="50000"/>
                    <a:lumOff val="50000"/>
                  </a:prstClr>
                </a:solidFill>
                <a:latin typeface="Calibri" pitchFamily="34" charset="0"/>
              </a:rPr>
              <a:t>sanctieverordeningen genoemde landen, producten of diensten. </a:t>
            </a:r>
          </a:p>
          <a:p>
            <a:pPr marL="0" indent="0">
              <a:buNone/>
              <a:defRPr/>
            </a:pPr>
            <a:endParaRPr lang="nl-NL" sz="1600" dirty="0">
              <a:solidFill>
                <a:srgbClr val="003399"/>
              </a:solidFill>
              <a:latin typeface="+mn-lt"/>
              <a:ea typeface="ＭＳ Ｐゴシック" pitchFamily="34" charset="-128"/>
            </a:endParaRPr>
          </a:p>
          <a:p>
            <a:pPr marL="0" indent="0">
              <a:buNone/>
              <a:defRPr/>
            </a:pPr>
            <a:endParaRPr lang="nl-NL" sz="1600" dirty="0">
              <a:solidFill>
                <a:srgbClr val="003399"/>
              </a:solidFill>
              <a:latin typeface="+mn-lt"/>
              <a:ea typeface="ＭＳ Ｐゴシック" pitchFamily="34" charset="-128"/>
            </a:endParaRPr>
          </a:p>
        </p:txBody>
      </p:sp>
      <p:sp>
        <p:nvSpPr>
          <p:cNvPr id="3" name="Tekstvak 8">
            <a:extLst>
              <a:ext uri="{FF2B5EF4-FFF2-40B4-BE49-F238E27FC236}">
                <a16:creationId xmlns:a16="http://schemas.microsoft.com/office/drawing/2014/main" id="{8E69504D-E405-4163-B427-0D5C22558697}"/>
              </a:ext>
            </a:extLst>
          </p:cNvPr>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Sanctiewetprotocol afspraken</a:t>
            </a:r>
          </a:p>
        </p:txBody>
      </p:sp>
      <p:sp>
        <p:nvSpPr>
          <p:cNvPr id="4" name="Tijdelijke aanduiding voor voettekst 3">
            <a:extLst>
              <a:ext uri="{FF2B5EF4-FFF2-40B4-BE49-F238E27FC236}">
                <a16:creationId xmlns:a16="http://schemas.microsoft.com/office/drawing/2014/main" id="{42E3F7C3-61CC-3426-67FF-820E463E5D51}"/>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76205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9">
            <a:extLst>
              <a:ext uri="{FF2B5EF4-FFF2-40B4-BE49-F238E27FC236}">
                <a16:creationId xmlns:a16="http://schemas.microsoft.com/office/drawing/2014/main" id="{D803E64D-196C-3215-C661-F74F1843744B}"/>
              </a:ext>
            </a:extLst>
          </p:cNvPr>
          <p:cNvSpPr txBox="1">
            <a:spLocks noChangeArrowheads="1"/>
          </p:cNvSpPr>
          <p:nvPr/>
        </p:nvSpPr>
        <p:spPr bwMode="auto">
          <a:xfrm>
            <a:off x="1116013" y="1885082"/>
            <a:ext cx="7560444"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a:solidFill>
                  <a:srgbClr val="00ACD4"/>
                </a:solidFill>
                <a:latin typeface="Calibri"/>
              </a:rPr>
              <a:t>Belangrijkste afspraken uit het Sanctiewetprotocol </a:t>
            </a:r>
            <a:r>
              <a:rPr lang="nl-NL" b="1" dirty="0">
                <a:solidFill>
                  <a:srgbClr val="00ACD4"/>
                </a:solidFill>
                <a:latin typeface="Calibri"/>
                <a:hlinkClick r:id="rId3"/>
              </a:rPr>
              <a:t>(link)</a:t>
            </a:r>
            <a:endParaRPr lang="nl-NL" b="1" dirty="0">
              <a:solidFill>
                <a:srgbClr val="00ACD4"/>
              </a:solidFill>
              <a:latin typeface="Calibri"/>
            </a:endParaRPr>
          </a:p>
          <a:p>
            <a:pPr marL="285750" indent="-285750">
              <a:buFont typeface="Arial" panose="020B0604020202020204" pitchFamily="34" charset="0"/>
              <a:buChar char="•"/>
              <a:defRPr/>
            </a:pPr>
            <a:r>
              <a:rPr lang="nl-NL" sz="1600" b="1" dirty="0">
                <a:solidFill>
                  <a:prstClr val="black">
                    <a:lumMod val="50000"/>
                    <a:lumOff val="50000"/>
                  </a:prstClr>
                </a:solidFill>
                <a:latin typeface="Calibri" pitchFamily="34" charset="0"/>
              </a:rPr>
              <a:t>Vrijstelling uitbetalingsonderzoek: </a:t>
            </a:r>
            <a:r>
              <a:rPr lang="nl-NL" sz="1600" dirty="0">
                <a:solidFill>
                  <a:prstClr val="black">
                    <a:lumMod val="50000"/>
                    <a:lumOff val="50000"/>
                  </a:prstClr>
                </a:solidFill>
                <a:latin typeface="Calibri" pitchFamily="34" charset="0"/>
              </a:rPr>
              <a:t>Bij een uitbetaling met een gering bedrag zonder verhoogd risico indien cumulatief aan de volgende voorwaarden is voldaan: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Het totale schadebedrag betreft minder dan EUR 10.000, en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Uitbetaling vindt plaats aan een (rechts-)persoon met een Nederlands bankrekeningnummer, en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Er is geen sprake van een verhoogd risico op basis van de oorspronkelijke CDD of het risico onderzoek voorafgaand aan het sluiten van de polis. </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De CDD en TDD-onderzoeken vinden in ieder geval plaats: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Vóór de definitieve totstandkoming van de verzekeringsovereenkomst </a:t>
            </a:r>
          </a:p>
          <a:p>
            <a:pPr marL="742950" lvl="1" indent="-285750">
              <a:buFont typeface="Arial" panose="020B0604020202020204" pitchFamily="34" charset="0"/>
              <a:buChar char="•"/>
              <a:defRPr/>
            </a:pPr>
            <a:r>
              <a:rPr lang="nl-NL" sz="1600" dirty="0">
                <a:solidFill>
                  <a:prstClr val="black">
                    <a:lumMod val="50000"/>
                    <a:lumOff val="50000"/>
                  </a:prstClr>
                </a:solidFill>
                <a:latin typeface="Calibri" pitchFamily="34" charset="0"/>
              </a:rPr>
              <a:t>Vóór uitbetaling (tevens voorschotten) </a:t>
            </a:r>
          </a:p>
          <a:p>
            <a:pPr marL="285750" indent="-285750">
              <a:buFont typeface="Arial" panose="020B0604020202020204" pitchFamily="34" charset="0"/>
              <a:buChar char="•"/>
              <a:defRPr/>
            </a:pPr>
            <a:r>
              <a:rPr lang="nl-NL" sz="1600" dirty="0">
                <a:solidFill>
                  <a:prstClr val="black">
                    <a:lumMod val="50000"/>
                    <a:lumOff val="50000"/>
                  </a:prstClr>
                </a:solidFill>
                <a:latin typeface="Calibri" pitchFamily="34" charset="0"/>
              </a:rPr>
              <a:t>De CDD wordt verder </a:t>
            </a:r>
            <a:r>
              <a:rPr lang="nl-NL" sz="1600" b="1" dirty="0">
                <a:solidFill>
                  <a:prstClr val="black">
                    <a:lumMod val="50000"/>
                    <a:lumOff val="50000"/>
                  </a:prstClr>
                </a:solidFill>
                <a:latin typeface="Calibri" pitchFamily="34" charset="0"/>
              </a:rPr>
              <a:t>minstens 1 keer per twee jaar </a:t>
            </a:r>
            <a:r>
              <a:rPr lang="nl-NL" sz="1600" dirty="0">
                <a:solidFill>
                  <a:prstClr val="black">
                    <a:lumMod val="50000"/>
                    <a:lumOff val="50000"/>
                  </a:prstClr>
                </a:solidFill>
                <a:latin typeface="Calibri" pitchFamily="34" charset="0"/>
              </a:rPr>
              <a:t>en de TDD wordt verder </a:t>
            </a:r>
            <a:r>
              <a:rPr lang="nl-NL" sz="1600" b="1" dirty="0">
                <a:solidFill>
                  <a:prstClr val="black">
                    <a:lumMod val="50000"/>
                    <a:lumOff val="50000"/>
                  </a:prstClr>
                </a:solidFill>
                <a:latin typeface="Calibri" pitchFamily="34" charset="0"/>
              </a:rPr>
              <a:t>minstens 1 keer per jaar </a:t>
            </a:r>
            <a:r>
              <a:rPr lang="nl-NL" sz="1600" dirty="0">
                <a:solidFill>
                  <a:prstClr val="black">
                    <a:lumMod val="50000"/>
                    <a:lumOff val="50000"/>
                  </a:prstClr>
                </a:solidFill>
                <a:latin typeface="Calibri" pitchFamily="34" charset="0"/>
              </a:rPr>
              <a:t>uitgevoerd door de makelaar. </a:t>
            </a:r>
          </a:p>
          <a:p>
            <a:pPr marL="285750" indent="-285750">
              <a:buFont typeface="Arial" panose="020B0604020202020204" pitchFamily="34" charset="0"/>
              <a:buChar char="•"/>
              <a:defRPr/>
            </a:pPr>
            <a:r>
              <a:rPr lang="nl-NL" sz="1600" b="1" dirty="0">
                <a:solidFill>
                  <a:prstClr val="black">
                    <a:lumMod val="50000"/>
                    <a:lumOff val="50000"/>
                  </a:prstClr>
                </a:solidFill>
                <a:latin typeface="Calibri" pitchFamily="34" charset="0"/>
              </a:rPr>
              <a:t>Mutaties:</a:t>
            </a:r>
            <a:r>
              <a:rPr lang="nl-NL" sz="1600" dirty="0">
                <a:solidFill>
                  <a:prstClr val="black">
                    <a:lumMod val="50000"/>
                    <a:lumOff val="50000"/>
                  </a:prstClr>
                </a:solidFill>
                <a:latin typeface="Calibri" pitchFamily="34" charset="0"/>
              </a:rPr>
              <a:t> De door de makelaar ontvangen wijzigingen omtrent relatie en </a:t>
            </a:r>
            <a:r>
              <a:rPr lang="nl-NL" sz="1600" dirty="0" err="1">
                <a:solidFill>
                  <a:prstClr val="black">
                    <a:lumMod val="50000"/>
                    <a:lumOff val="50000"/>
                  </a:prstClr>
                </a:solidFill>
                <a:latin typeface="Calibri" pitchFamily="34" charset="0"/>
              </a:rPr>
              <a:t>polisgegevens</a:t>
            </a:r>
            <a:r>
              <a:rPr lang="nl-NL" sz="1600" dirty="0">
                <a:solidFill>
                  <a:prstClr val="black">
                    <a:lumMod val="50000"/>
                    <a:lumOff val="50000"/>
                  </a:prstClr>
                </a:solidFill>
                <a:latin typeface="Calibri" pitchFamily="34" charset="0"/>
              </a:rPr>
              <a:t> worden bijgehouden en gecorrespondeerd naar de betrokken verzekeraars. De mutaties worden ingevoerd in het Sanctiepl@tform. </a:t>
            </a:r>
          </a:p>
          <a:p>
            <a:pPr marL="0" indent="0">
              <a:buNone/>
              <a:defRPr/>
            </a:pPr>
            <a:endParaRPr lang="nl-NL" sz="1600" dirty="0">
              <a:solidFill>
                <a:srgbClr val="003399"/>
              </a:solidFill>
              <a:latin typeface="+mn-lt"/>
              <a:ea typeface="ＭＳ Ｐゴシック" pitchFamily="34" charset="-128"/>
            </a:endParaRPr>
          </a:p>
        </p:txBody>
      </p:sp>
      <p:sp>
        <p:nvSpPr>
          <p:cNvPr id="3" name="Tekstvak 8">
            <a:extLst>
              <a:ext uri="{FF2B5EF4-FFF2-40B4-BE49-F238E27FC236}">
                <a16:creationId xmlns:a16="http://schemas.microsoft.com/office/drawing/2014/main" id="{E7B48835-7583-E663-E029-CCE1D6FE7D5C}"/>
              </a:ext>
            </a:extLst>
          </p:cNvPr>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Sanctiewetprotocol afspraken</a:t>
            </a:r>
          </a:p>
        </p:txBody>
      </p:sp>
      <p:sp>
        <p:nvSpPr>
          <p:cNvPr id="4" name="Tijdelijke aanduiding voor voettekst 3">
            <a:extLst>
              <a:ext uri="{FF2B5EF4-FFF2-40B4-BE49-F238E27FC236}">
                <a16:creationId xmlns:a16="http://schemas.microsoft.com/office/drawing/2014/main" id="{149CAB8F-F9BB-57C1-CC0D-E99094FD7101}"/>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658752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sp>
        <p:nvSpPr>
          <p:cNvPr id="4101" name="Tekstvak 9"/>
          <p:cNvSpPr txBox="1">
            <a:spLocks noChangeArrowheads="1"/>
          </p:cNvSpPr>
          <p:nvPr/>
        </p:nvSpPr>
        <p:spPr bwMode="auto">
          <a:xfrm>
            <a:off x="1116013" y="1628775"/>
            <a:ext cx="6696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buNone/>
              <a:defRPr/>
            </a:pPr>
            <a:endParaRPr lang="nl-NL" sz="1600" dirty="0">
              <a:solidFill>
                <a:srgbClr val="898989"/>
              </a:solidFill>
              <a:latin typeface="+mn-lt"/>
            </a:endParaRPr>
          </a:p>
        </p:txBody>
      </p:sp>
      <p:pic>
        <p:nvPicPr>
          <p:cNvPr id="8" name="Picture 6">
            <a:extLst>
              <a:ext uri="{FF2B5EF4-FFF2-40B4-BE49-F238E27FC236}">
                <a16:creationId xmlns:a16="http://schemas.microsoft.com/office/drawing/2014/main" id="{899539A2-038D-4224-BAA8-C59A5EB2E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9">
            <a:extLst>
              <a:ext uri="{FF2B5EF4-FFF2-40B4-BE49-F238E27FC236}">
                <a16:creationId xmlns:a16="http://schemas.microsoft.com/office/drawing/2014/main" id="{D803E64D-196C-3215-C661-F74F1843744B}"/>
              </a:ext>
            </a:extLst>
          </p:cNvPr>
          <p:cNvSpPr txBox="1">
            <a:spLocks noChangeArrowheads="1"/>
          </p:cNvSpPr>
          <p:nvPr/>
        </p:nvSpPr>
        <p:spPr bwMode="auto">
          <a:xfrm>
            <a:off x="1116013" y="1885082"/>
            <a:ext cx="75604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indent="0">
              <a:buNone/>
              <a:defRPr/>
            </a:pPr>
            <a:r>
              <a:rPr lang="nl-NL" b="1" dirty="0" err="1">
                <a:solidFill>
                  <a:srgbClr val="00ACD4"/>
                </a:solidFill>
                <a:latin typeface="Calibri"/>
              </a:rPr>
              <a:t>Procesflows</a:t>
            </a:r>
            <a:r>
              <a:rPr lang="nl-NL" b="1" dirty="0">
                <a:solidFill>
                  <a:srgbClr val="00ACD4"/>
                </a:solidFill>
                <a:latin typeface="Calibri"/>
              </a:rPr>
              <a:t> beschikbaar - </a:t>
            </a:r>
            <a:r>
              <a:rPr lang="nl-NL" b="1" dirty="0">
                <a:solidFill>
                  <a:srgbClr val="00ACD4"/>
                </a:solidFill>
                <a:latin typeface="Calibri"/>
                <a:hlinkClick r:id="rId3"/>
              </a:rPr>
              <a:t>Link</a:t>
            </a:r>
            <a:endParaRPr lang="nl-NL" b="1" dirty="0">
              <a:solidFill>
                <a:srgbClr val="00ACD4"/>
              </a:solidFill>
              <a:latin typeface="Calibri"/>
            </a:endParaRPr>
          </a:p>
          <a:p>
            <a:pPr marL="0" indent="0">
              <a:buNone/>
              <a:defRPr/>
            </a:pPr>
            <a:endParaRPr lang="nl-NL" sz="1600" dirty="0">
              <a:solidFill>
                <a:srgbClr val="003399"/>
              </a:solidFill>
              <a:latin typeface="+mn-lt"/>
              <a:ea typeface="ＭＳ Ｐゴシック" pitchFamily="34" charset="-128"/>
            </a:endParaRPr>
          </a:p>
        </p:txBody>
      </p:sp>
      <p:sp>
        <p:nvSpPr>
          <p:cNvPr id="3" name="Tekstvak 8">
            <a:extLst>
              <a:ext uri="{FF2B5EF4-FFF2-40B4-BE49-F238E27FC236}">
                <a16:creationId xmlns:a16="http://schemas.microsoft.com/office/drawing/2014/main" id="{E7B48835-7583-E663-E029-CCE1D6FE7D5C}"/>
              </a:ext>
            </a:extLst>
          </p:cNvPr>
          <p:cNvSpPr txBox="1">
            <a:spLocks noChangeArrowheads="1"/>
          </p:cNvSpPr>
          <p:nvPr/>
        </p:nvSpPr>
        <p:spPr bwMode="auto">
          <a:xfrm>
            <a:off x="1116013" y="981075"/>
            <a:ext cx="7920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2800" b="1" dirty="0">
                <a:solidFill>
                  <a:srgbClr val="00448C"/>
                </a:solidFill>
                <a:latin typeface="+mn-lt"/>
              </a:rPr>
              <a:t>Sanctiewetprotocol afspraken</a:t>
            </a:r>
          </a:p>
        </p:txBody>
      </p:sp>
      <p:pic>
        <p:nvPicPr>
          <p:cNvPr id="6" name="Afbeelding 5">
            <a:extLst>
              <a:ext uri="{FF2B5EF4-FFF2-40B4-BE49-F238E27FC236}">
                <a16:creationId xmlns:a16="http://schemas.microsoft.com/office/drawing/2014/main" id="{900A2DFD-D685-CB77-6D05-EE50DED4A08B}"/>
              </a:ext>
            </a:extLst>
          </p:cNvPr>
          <p:cNvPicPr>
            <a:picLocks noChangeAspect="1"/>
          </p:cNvPicPr>
          <p:nvPr/>
        </p:nvPicPr>
        <p:blipFill>
          <a:blip r:embed="rId4"/>
          <a:stretch>
            <a:fillRect/>
          </a:stretch>
        </p:blipFill>
        <p:spPr>
          <a:xfrm>
            <a:off x="1547664" y="2348116"/>
            <a:ext cx="5540220" cy="4122777"/>
          </a:xfrm>
          <a:prstGeom prst="rect">
            <a:avLst/>
          </a:prstGeom>
        </p:spPr>
      </p:pic>
      <p:sp>
        <p:nvSpPr>
          <p:cNvPr id="7" name="Tijdelijke aanduiding voor voettekst 6">
            <a:extLst>
              <a:ext uri="{FF2B5EF4-FFF2-40B4-BE49-F238E27FC236}">
                <a16:creationId xmlns:a16="http://schemas.microsoft.com/office/drawing/2014/main" id="{BCC01AAD-F4EB-1F1A-A5A0-BFEEC5F3954E}"/>
              </a:ext>
            </a:extLst>
          </p:cNvPr>
          <p:cNvSpPr>
            <a:spLocks noGrp="1"/>
          </p:cNvSpPr>
          <p:nvPr>
            <p:ph type="ftr" sz="quarter" idx="11"/>
          </p:nvPr>
        </p:nvSpPr>
        <p:spPr/>
        <p:txBody>
          <a:bodyPr/>
          <a:lstStyle/>
          <a:p>
            <a:pPr>
              <a:defRPr/>
            </a:pPr>
            <a:r>
              <a:rPr lang="nl-NL"/>
              <a:t>Klankbordgroepsessie 16 juni 2023</a:t>
            </a:r>
          </a:p>
        </p:txBody>
      </p:sp>
    </p:spTree>
    <p:extLst>
      <p:ext uri="{BB962C8B-B14F-4D97-AF65-F5344CB8AC3E}">
        <p14:creationId xmlns:p14="http://schemas.microsoft.com/office/powerpoint/2010/main" val="416979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598FD575-8C3E-917C-3283-B4104A3DACA6}"/>
              </a:ext>
            </a:extLst>
          </p:cNvPr>
          <p:cNvSpPr>
            <a:spLocks noGrp="1"/>
          </p:cNvSpPr>
          <p:nvPr>
            <p:ph type="ftr" sz="quarter" idx="11"/>
          </p:nvPr>
        </p:nvSpPr>
        <p:spPr/>
        <p:txBody>
          <a:bodyPr/>
          <a:lstStyle/>
          <a:p>
            <a:pPr>
              <a:defRPr/>
            </a:pPr>
            <a:r>
              <a:rPr lang="nl-NL"/>
              <a:t>Klankbordgroepsessie 16 juni 2023</a:t>
            </a:r>
          </a:p>
        </p:txBody>
      </p:sp>
      <p:sp>
        <p:nvSpPr>
          <p:cNvPr id="5" name="Titel 1">
            <a:extLst>
              <a:ext uri="{FF2B5EF4-FFF2-40B4-BE49-F238E27FC236}">
                <a16:creationId xmlns:a16="http://schemas.microsoft.com/office/drawing/2014/main" id="{42FCB8B2-A5CD-B73F-DF7B-622209280884}"/>
              </a:ext>
            </a:extLst>
          </p:cNvPr>
          <p:cNvSpPr txBox="1">
            <a:spLocks/>
          </p:cNvSpPr>
          <p:nvPr/>
        </p:nvSpPr>
        <p:spPr bwMode="auto">
          <a:xfrm>
            <a:off x="656127" y="2693987"/>
            <a:ext cx="79184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nl-NL" altLang="nl-NL" b="1" dirty="0">
                <a:solidFill>
                  <a:srgbClr val="00448C"/>
                </a:solidFill>
                <a:cs typeface="Arial" panose="020B0604020202020204" pitchFamily="34" charset="0"/>
              </a:rPr>
              <a:t>Proces prolongatie / nieuwe polis</a:t>
            </a:r>
          </a:p>
        </p:txBody>
      </p:sp>
      <p:sp>
        <p:nvSpPr>
          <p:cNvPr id="6" name="Rechthoek 5">
            <a:extLst>
              <a:ext uri="{FF2B5EF4-FFF2-40B4-BE49-F238E27FC236}">
                <a16:creationId xmlns:a16="http://schemas.microsoft.com/office/drawing/2014/main" id="{5D720037-6E4C-6C48-74C5-185610EFF35F}"/>
              </a:ext>
            </a:extLst>
          </p:cNvPr>
          <p:cNvSpPr/>
          <p:nvPr/>
        </p:nvSpPr>
        <p:spPr>
          <a:xfrm flipH="1">
            <a:off x="9036050" y="0"/>
            <a:ext cx="153988" cy="6858000"/>
          </a:xfrm>
          <a:prstGeom prst="rect">
            <a:avLst/>
          </a:prstGeom>
          <a:gradFill flip="none" rotWithShape="1">
            <a:gsLst>
              <a:gs pos="0">
                <a:srgbClr val="345994"/>
              </a:gs>
              <a:gs pos="50000">
                <a:srgbClr val="76C9E6">
                  <a:shade val="67500"/>
                  <a:satMod val="115000"/>
                </a:srgbClr>
              </a:gs>
              <a:gs pos="100000">
                <a:srgbClr val="76C9E6">
                  <a:shade val="100000"/>
                  <a:satMod val="115000"/>
                </a:srgbClr>
              </a:gs>
            </a:gsLst>
            <a:lin ang="5400000" scaled="1"/>
            <a:tileRect/>
          </a:gradFill>
          <a:ln>
            <a:noFill/>
          </a:ln>
        </p:spPr>
        <p:style>
          <a:lnRef idx="2">
            <a:schemeClr val="accent1">
              <a:shade val="50000"/>
            </a:schemeClr>
          </a:lnRef>
          <a:fillRef idx="1002">
            <a:schemeClr val="dk2"/>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ln>
                <a:solidFill>
                  <a:srgbClr val="0C6086"/>
                </a:solidFill>
              </a:ln>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5400000" scaled="1"/>
                <a:tileRect/>
              </a:gradFill>
            </a:endParaRPr>
          </a:p>
        </p:txBody>
      </p:sp>
      <p:pic>
        <p:nvPicPr>
          <p:cNvPr id="7" name="Picture 6">
            <a:extLst>
              <a:ext uri="{FF2B5EF4-FFF2-40B4-BE49-F238E27FC236}">
                <a16:creationId xmlns:a16="http://schemas.microsoft.com/office/drawing/2014/main" id="{5ACAF94C-FB55-4BB9-C05F-948CC8B15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5540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978564"/>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AB presentatie - 35 jarig jubileum" id="{87CE75CA-8552-4CDA-BED7-0C2451D09DDE}" vid="{CED4F5D2-B2A0-4EBD-BF8F-97AC24B3A88B}"/>
    </a:ext>
  </a:extLst>
</a:theme>
</file>

<file path=ppt/theme/theme2.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AB presentatie (breedbeeld).potm" id="{C806C277-4BD5-42E1-A46B-B7DF0401A30D}" vid="{40296E5E-49CB-4ECA-95D2-44D5D9998033}"/>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8CB2B2F5B0AC478E5095C17962F402" ma:contentTypeVersion="4" ma:contentTypeDescription="Een nieuw document maken." ma:contentTypeScope="" ma:versionID="0321c8d60a12fbef7ab5b7bb9017dc9b">
  <xsd:schema xmlns:xsd="http://www.w3.org/2001/XMLSchema" xmlns:xs="http://www.w3.org/2001/XMLSchema" xmlns:p="http://schemas.microsoft.com/office/2006/metadata/properties" xmlns:ns2="ffc2cd7a-6d45-49ba-8bad-5a90c07d45b6" targetNamespace="http://schemas.microsoft.com/office/2006/metadata/properties" ma:root="true" ma:fieldsID="29276adce0bac22041e83484b2faed3d" ns2:_="">
    <xsd:import namespace="ffc2cd7a-6d45-49ba-8bad-5a90c07d45b6"/>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c2cd7a-6d45-49ba-8bad-5a90c07d45b6"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842F1-F894-47CA-9B85-76E81D580D57}">
  <ds:schemaRefs>
    <ds:schemaRef ds:uri="http://schemas.microsoft.com/sharepoint/v3/contenttype/forms"/>
  </ds:schemaRefs>
</ds:datastoreItem>
</file>

<file path=customXml/itemProps2.xml><?xml version="1.0" encoding="utf-8"?>
<ds:datastoreItem xmlns:ds="http://schemas.openxmlformats.org/officeDocument/2006/customXml" ds:itemID="{2FDAA27F-98E5-47FD-BEF6-EF2DF74CD9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26CC1F5-F6DB-41C3-B4A5-115EEB739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c2cd7a-6d45-49ba-8bad-5a90c07d4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VNAB presentatie</Template>
  <TotalTime>432</TotalTime>
  <Words>3533</Words>
  <Application>Microsoft Office PowerPoint</Application>
  <PresentationFormat>Diavoorstelling (4:3)</PresentationFormat>
  <Paragraphs>415</Paragraphs>
  <Slides>38</Slides>
  <Notes>3</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38</vt:i4>
      </vt:variant>
    </vt:vector>
  </HeadingPairs>
  <TitlesOfParts>
    <vt:vector size="45" baseType="lpstr">
      <vt:lpstr>Arial</vt:lpstr>
      <vt:lpstr>Calibri</vt:lpstr>
      <vt:lpstr>Georgia</vt:lpstr>
      <vt:lpstr>PT Sans</vt:lpstr>
      <vt:lpstr>Wingdings</vt:lpstr>
      <vt:lpstr>Office-thema</vt:lpstr>
      <vt:lpstr>1_Office-thema</vt:lpstr>
      <vt:lpstr>Kennissessie: optimaal gebruik van de beschikbare VNAB-systemen ter verbetering van de performance</vt:lpstr>
      <vt:lpstr>Agenda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Christine Paauw</dc:creator>
  <cp:lastModifiedBy>Christy van Buren</cp:lastModifiedBy>
  <cp:revision>46</cp:revision>
  <cp:lastPrinted>2015-03-24T09:18:47Z</cp:lastPrinted>
  <dcterms:created xsi:type="dcterms:W3CDTF">2021-08-05T12:51:55Z</dcterms:created>
  <dcterms:modified xsi:type="dcterms:W3CDTF">2023-06-14T08:32:04Z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0x010100318CB2B2F5B0AC478E5095C17962F402</vt:lpwstr>
  </property>
</Properties>
</file>