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147471813" r:id="rId2"/>
    <p:sldId id="2147471814" r:id="rId3"/>
    <p:sldId id="2147471815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704C55-8F82-6167-4C30-6EAFCC04C06B}" name="Christel van de Merbel" initials="Cv" userId="S::c.vandeMerbel@vnab.nl::a8ab4734-ccfd-41da-ba87-6f85f7117e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381FD-742E-4847-834C-41D1AE504B67}" type="datetimeFigureOut">
              <a:rPr lang="nl-NL" smtClean="0"/>
              <a:t>4-11-2024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680CE-E5CF-4737-A337-919DD4ABC3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0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Is in de uitnodiging is destijds vermeld: Splitsing gewenst is </a:t>
            </a:r>
            <a:r>
              <a:rPr lang="nl-NL" err="1"/>
              <a:t>obv</a:t>
            </a:r>
            <a:r>
              <a:rPr lang="nl-NL"/>
              <a:t> productsoort? </a:t>
            </a:r>
          </a:p>
          <a:p>
            <a:r>
              <a:rPr lang="nl-NL"/>
              <a:t>LP: Ja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AEEFB-F5D7-4E0C-A983-B6A75AA4310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722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Is in de uitnodiging is destijds vermeld: Splitsing gewenst is </a:t>
            </a:r>
            <a:r>
              <a:rPr lang="nl-NL" err="1"/>
              <a:t>obv</a:t>
            </a:r>
            <a:r>
              <a:rPr lang="nl-NL"/>
              <a:t> productsoort? </a:t>
            </a:r>
          </a:p>
          <a:p>
            <a:r>
              <a:rPr lang="nl-NL"/>
              <a:t>LP: Ja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AEEFB-F5D7-4E0C-A983-B6A75AA4310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249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AEEFB-F5D7-4E0C-A983-B6A75AA4310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20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9AA003-6E74-EE8E-1ABE-4AD1B17FEE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3863" y="6199418"/>
            <a:ext cx="2743200" cy="365125"/>
          </a:xfrm>
        </p:spPr>
        <p:txBody>
          <a:bodyPr/>
          <a:lstStyle>
            <a:lvl1pPr>
              <a:defRPr b="1" i="0" spc="300">
                <a:solidFill>
                  <a:schemeClr val="bg1"/>
                </a:solidFill>
                <a:latin typeface="HK Grotesk" pitchFamily="2" charset="77"/>
              </a:defRPr>
            </a:lvl1pPr>
          </a:lstStyle>
          <a:p>
            <a:endParaRPr lang="en-NL"/>
          </a:p>
        </p:txBody>
      </p:sp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4E9FA3C2-C572-65BB-8B98-A8BF0CDBBC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4750" y="476019"/>
            <a:ext cx="5861769" cy="168242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690F80ED-9882-3FD2-CAED-B4EFDECAA9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68149" y="5086350"/>
            <a:ext cx="1399988" cy="13985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7628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567BE-B725-5A1B-A3EA-2165BE62D6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1455" y="278240"/>
            <a:ext cx="3932237" cy="107448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Agenda</a:t>
            </a:r>
            <a:endParaRPr lang="en-NL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659ADC-C055-E9E9-466C-9988B7F2C0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7938" y="1944688"/>
            <a:ext cx="1722437" cy="97313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400" b="1" i="0" spc="300">
                <a:latin typeface="HK Grotesk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</a:t>
            </a:r>
            <a:endParaRPr lang="en-NL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BB3321A-8387-8414-D977-AE0F5DDE10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7938" y="3360533"/>
            <a:ext cx="1722437" cy="97313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400" b="1" i="0" spc="300">
                <a:latin typeface="HK Grotesk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</a:t>
            </a:r>
            <a:endParaRPr lang="en-NL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F401868B-27AD-BB6B-EC8C-8646EE850D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7938" y="4769004"/>
            <a:ext cx="1722437" cy="97313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400" b="1" i="0" spc="300">
                <a:latin typeface="HK Grotesk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</a:t>
            </a:r>
            <a:endParaRPr lang="en-NL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68DAC984-CD45-580C-58E3-A4C5B21C21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68969" y="1944688"/>
            <a:ext cx="5359216" cy="97313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b="0" i="0">
                <a:latin typeface="HK Grotesk Light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</a:t>
            </a:r>
            <a:endParaRPr lang="en-NL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BEFAAC6E-9B28-0CE7-AA23-56A0346B59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68969" y="3345785"/>
            <a:ext cx="5359216" cy="97313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b="0" i="0">
                <a:latin typeface="HK Grotesk Light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</a:t>
            </a:r>
            <a:endParaRPr lang="en-NL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FE2947E2-A790-DA7C-E336-0883B77584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68969" y="4761630"/>
            <a:ext cx="5359216" cy="97313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b="0" i="0">
                <a:latin typeface="HK Grotesk Light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</a:t>
            </a:r>
            <a:endParaRPr lang="en-NL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8E594E-252D-58A9-7FBD-AC3312223470}"/>
              </a:ext>
            </a:extLst>
          </p:cNvPr>
          <p:cNvCxnSpPr/>
          <p:nvPr userDrawn="1"/>
        </p:nvCxnSpPr>
        <p:spPr>
          <a:xfrm>
            <a:off x="1277938" y="3133969"/>
            <a:ext cx="9656762" cy="0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804F4E6-96C5-CD17-13D8-E6364E3CF4EB}"/>
              </a:ext>
            </a:extLst>
          </p:cNvPr>
          <p:cNvCxnSpPr/>
          <p:nvPr userDrawn="1"/>
        </p:nvCxnSpPr>
        <p:spPr>
          <a:xfrm>
            <a:off x="1277938" y="4556369"/>
            <a:ext cx="9656762" cy="0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1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BFB7CF-4D2C-A33D-8A6A-8E5C32082E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21568" y="3429000"/>
            <a:ext cx="6006888" cy="314906"/>
          </a:xfrm>
        </p:spPr>
        <p:txBody>
          <a:bodyPr>
            <a:noAutofit/>
          </a:bodyPr>
          <a:lstStyle>
            <a:lvl1pPr marL="0" indent="0">
              <a:buNone/>
              <a:defRPr sz="1000" b="1" i="0" spc="300">
                <a:latin typeface="HK Grotesk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NL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7B623BC-9202-261E-F1B0-8AA93AE178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21568" y="3756784"/>
            <a:ext cx="6006888" cy="511620"/>
          </a:xfrm>
        </p:spPr>
        <p:txBody>
          <a:bodyPr>
            <a:noAutofit/>
          </a:bodyPr>
          <a:lstStyle>
            <a:lvl1pPr marL="0" indent="0">
              <a:buNone/>
              <a:defRPr sz="3000" b="0" i="0" spc="0">
                <a:latin typeface="HK Grotesk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NL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1F406B3-C6A2-82CF-157E-8A2B8E86B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21568" y="4451653"/>
            <a:ext cx="6006888" cy="2074047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200" b="0" i="0" spc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NL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5FBB210-FF71-806E-0B19-69A6F33BDA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78840" y="3371678"/>
            <a:ext cx="1416676" cy="188549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0" i="0" spc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NL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D778FA8-8E90-8CA7-E8E3-0696CEE1F5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208395" y="3371678"/>
            <a:ext cx="1862036" cy="188549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1" i="0" spc="0">
                <a:latin typeface="HK Grotesk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6FDA6F-D8CB-99DE-B9F9-B0A4C036886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120775" y="0"/>
            <a:ext cx="9948863" cy="3045854"/>
          </a:xfrm>
        </p:spPr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55632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68F04E5A-10CE-C886-2087-82460FFBC3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2C7EDE0-A3AF-443B-E5C3-7EDB2FD7EE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7024" y="1165529"/>
            <a:ext cx="3071812" cy="1677638"/>
          </a:xfrm>
        </p:spPr>
        <p:txBody>
          <a:bodyPr/>
          <a:lstStyle/>
          <a:p>
            <a:endParaRPr lang="en-NL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71490FA-0DB4-DF49-D1BF-9BB1C3EBE88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07024" y="2843168"/>
            <a:ext cx="3071812" cy="624513"/>
          </a:xfrm>
          <a:solidFill>
            <a:srgbClr val="3F33EF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100" b="0" i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858ACCF4-E539-5A45-CDFE-A886408D54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52126" y="1165529"/>
            <a:ext cx="3071812" cy="1677638"/>
          </a:xfrm>
        </p:spPr>
        <p:txBody>
          <a:bodyPr/>
          <a:lstStyle/>
          <a:p>
            <a:endParaRPr lang="en-NL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68B5AAA3-D40C-5CEB-53D8-F173C61268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52126" y="2843168"/>
            <a:ext cx="3071812" cy="624513"/>
          </a:xfrm>
          <a:solidFill>
            <a:srgbClr val="3F33EF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100" b="0" i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0EB685E0-23A7-17A2-6112-D18744F875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03668" y="1165529"/>
            <a:ext cx="3071812" cy="1677638"/>
          </a:xfrm>
        </p:spPr>
        <p:txBody>
          <a:bodyPr/>
          <a:lstStyle/>
          <a:p>
            <a:endParaRPr lang="en-NL"/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406D77EC-51DE-3E92-6E78-799E9C59D47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03668" y="2843168"/>
            <a:ext cx="3071812" cy="624513"/>
          </a:xfrm>
          <a:solidFill>
            <a:srgbClr val="3F33EF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100" b="0" i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</a:t>
            </a:r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E38B8310-11B1-AD47-42BC-8CB1E0E92A7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107024" y="3825024"/>
            <a:ext cx="3071812" cy="1677637"/>
          </a:xfrm>
        </p:spPr>
        <p:txBody>
          <a:bodyPr/>
          <a:lstStyle/>
          <a:p>
            <a:endParaRPr lang="en-NL"/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42720691-36E0-DFF3-D164-2EAEAF68C93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107023" y="5502662"/>
            <a:ext cx="3071812" cy="624513"/>
          </a:xfrm>
          <a:solidFill>
            <a:srgbClr val="3F33EF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100" b="0" i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142BCFAC-6C4D-C43C-655F-7528BC3818F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552126" y="3825024"/>
            <a:ext cx="3071812" cy="1677637"/>
          </a:xfrm>
        </p:spPr>
        <p:txBody>
          <a:bodyPr/>
          <a:lstStyle/>
          <a:p>
            <a:endParaRPr lang="en-NL"/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D155418C-2147-632A-8140-506BBA9F3DA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552125" y="5502662"/>
            <a:ext cx="3071812" cy="624513"/>
          </a:xfrm>
          <a:solidFill>
            <a:srgbClr val="3F33EF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100" b="0" i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</a:t>
            </a:r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99BF0284-1181-1889-0357-C9ED9D72CE8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003668" y="3825024"/>
            <a:ext cx="3071812" cy="1677637"/>
          </a:xfrm>
        </p:spPr>
        <p:txBody>
          <a:bodyPr/>
          <a:lstStyle/>
          <a:p>
            <a:endParaRPr lang="en-NL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84354F36-1441-508D-0C06-3265F01A45E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8003668" y="5502662"/>
            <a:ext cx="3071812" cy="624513"/>
          </a:xfrm>
          <a:solidFill>
            <a:srgbClr val="3F33EF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100" b="0" i="0">
                <a:latin typeface="HK Grotesk Light" pitchFamily="2" charset="77"/>
              </a:defRPr>
            </a:lvl1pPr>
          </a:lstStyle>
          <a:p>
            <a:pPr lvl="0"/>
            <a:r>
              <a:rPr lang="en-GB"/>
              <a:t>Click to edit Master text style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3B1F7C2-D72A-48AE-EA1E-8FAFE3F0D70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07023" y="426470"/>
            <a:ext cx="5059362" cy="5603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Click to edit Master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06791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">
            <a:extLst>
              <a:ext uri="{FF2B5EF4-FFF2-40B4-BE49-F238E27FC236}">
                <a16:creationId xmlns:a16="http://schemas.microsoft.com/office/drawing/2014/main" id="{8484FAD0-F561-4F89-1772-7AF1E380928B}"/>
              </a:ext>
            </a:extLst>
          </p:cNvPr>
          <p:cNvSpPr/>
          <p:nvPr userDrawn="1"/>
        </p:nvSpPr>
        <p:spPr>
          <a:xfrm>
            <a:off x="0" y="3179288"/>
            <a:ext cx="12192000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" name="Circle">
            <a:extLst>
              <a:ext uri="{FF2B5EF4-FFF2-40B4-BE49-F238E27FC236}">
                <a16:creationId xmlns:a16="http://schemas.microsoft.com/office/drawing/2014/main" id="{927164A2-FDA6-E865-C8E9-41113964B1D3}"/>
              </a:ext>
            </a:extLst>
          </p:cNvPr>
          <p:cNvSpPr/>
          <p:nvPr userDrawn="1"/>
        </p:nvSpPr>
        <p:spPr>
          <a:xfrm>
            <a:off x="986819" y="2730905"/>
            <a:ext cx="896765" cy="896766"/>
          </a:xfrm>
          <a:prstGeom prst="ellipse">
            <a:avLst/>
          </a:prstGeom>
          <a:solidFill>
            <a:srgbClr val="181B3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" name="Circle">
            <a:extLst>
              <a:ext uri="{FF2B5EF4-FFF2-40B4-BE49-F238E27FC236}">
                <a16:creationId xmlns:a16="http://schemas.microsoft.com/office/drawing/2014/main" id="{0AD45CD4-9B30-7A9B-CBB2-554C397A0BA4}"/>
              </a:ext>
            </a:extLst>
          </p:cNvPr>
          <p:cNvSpPr/>
          <p:nvPr userDrawn="1"/>
        </p:nvSpPr>
        <p:spPr>
          <a:xfrm>
            <a:off x="10316875" y="2730905"/>
            <a:ext cx="896765" cy="896766"/>
          </a:xfrm>
          <a:prstGeom prst="ellipse">
            <a:avLst/>
          </a:prstGeom>
          <a:solidFill>
            <a:srgbClr val="181B3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" name="Circle">
            <a:extLst>
              <a:ext uri="{FF2B5EF4-FFF2-40B4-BE49-F238E27FC236}">
                <a16:creationId xmlns:a16="http://schemas.microsoft.com/office/drawing/2014/main" id="{12D4A83B-262E-2971-90CB-40E01506C755}"/>
              </a:ext>
            </a:extLst>
          </p:cNvPr>
          <p:cNvSpPr/>
          <p:nvPr userDrawn="1"/>
        </p:nvSpPr>
        <p:spPr>
          <a:xfrm>
            <a:off x="5647618" y="2730905"/>
            <a:ext cx="896765" cy="896766"/>
          </a:xfrm>
          <a:prstGeom prst="ellipse">
            <a:avLst/>
          </a:prstGeom>
          <a:solidFill>
            <a:srgbClr val="181B3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" name="Circle">
            <a:extLst>
              <a:ext uri="{FF2B5EF4-FFF2-40B4-BE49-F238E27FC236}">
                <a16:creationId xmlns:a16="http://schemas.microsoft.com/office/drawing/2014/main" id="{3190C3EE-BE7C-8262-B83E-9D2CEA6D6776}"/>
              </a:ext>
            </a:extLst>
          </p:cNvPr>
          <p:cNvSpPr/>
          <p:nvPr userDrawn="1"/>
        </p:nvSpPr>
        <p:spPr>
          <a:xfrm>
            <a:off x="3317218" y="2730905"/>
            <a:ext cx="896765" cy="896766"/>
          </a:xfrm>
          <a:prstGeom prst="ellipse">
            <a:avLst/>
          </a:prstGeom>
          <a:solidFill>
            <a:srgbClr val="181B3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Circle">
            <a:extLst>
              <a:ext uri="{FF2B5EF4-FFF2-40B4-BE49-F238E27FC236}">
                <a16:creationId xmlns:a16="http://schemas.microsoft.com/office/drawing/2014/main" id="{D54727EA-C08F-684B-8843-C2380D63710B}"/>
              </a:ext>
            </a:extLst>
          </p:cNvPr>
          <p:cNvSpPr/>
          <p:nvPr userDrawn="1"/>
        </p:nvSpPr>
        <p:spPr>
          <a:xfrm>
            <a:off x="7982246" y="2730905"/>
            <a:ext cx="896765" cy="896766"/>
          </a:xfrm>
          <a:prstGeom prst="ellipse">
            <a:avLst/>
          </a:prstGeom>
          <a:solidFill>
            <a:srgbClr val="181B3F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BA8B64-2D3A-C55E-9D4B-914469B91C7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F51E8-589C-AA60-6720-B1B3FBF5A25A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68F04E5A-10CE-C886-2087-82460FFBC3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ext Placeholder 19">
            <a:extLst>
              <a:ext uri="{FF2B5EF4-FFF2-40B4-BE49-F238E27FC236}">
                <a16:creationId xmlns:a16="http://schemas.microsoft.com/office/drawing/2014/main" id="{3BE8E300-B2EA-104D-3E4B-2A84A3697E74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986819" y="746272"/>
            <a:ext cx="6105146" cy="1235189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Click to edit Master</a:t>
            </a:r>
            <a:endParaRPr lang="en-NL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15B0B8B-AAD2-6982-557A-DEA0C09200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456418" y="3812817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5ABDF0F-6C31-A0E7-6596-D49579C87874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2787493" y="3812817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74CEDCB6-C3C0-291E-EF13-BBF0CA5D5999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5144329" y="3812817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7BD6AD4D-4F3C-1AD6-3737-06E14B21B3C4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7462526" y="3812817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A6103B5-87E6-5266-4A32-2CC68E739DBB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9793599" y="3812817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3" name="Text Placeholder 19">
            <a:extLst>
              <a:ext uri="{FF2B5EF4-FFF2-40B4-BE49-F238E27FC236}">
                <a16:creationId xmlns:a16="http://schemas.microsoft.com/office/drawing/2014/main" id="{4EDF5C98-5D79-AA9F-68C9-D9F0E5AD99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87425" y="2730500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9" name="Text Placeholder 19">
            <a:extLst>
              <a:ext uri="{FF2B5EF4-FFF2-40B4-BE49-F238E27FC236}">
                <a16:creationId xmlns:a16="http://schemas.microsoft.com/office/drawing/2014/main" id="{E6C4DFB0-672D-12EA-94C6-595977E3658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16439" y="2730500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0FF7B12D-6FE9-0A4B-9C80-ECB824A85DE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51846" y="2730500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21B2B92B-6C0D-488C-9F2B-7B8C7F28523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84360" y="2730500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C4047F5D-4633-2E15-405D-18452059E09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0319162" y="2730500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3751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">
            <a:extLst>
              <a:ext uri="{FF2B5EF4-FFF2-40B4-BE49-F238E27FC236}">
                <a16:creationId xmlns:a16="http://schemas.microsoft.com/office/drawing/2014/main" id="{8484FAD0-F561-4F89-1772-7AF1E380928B}"/>
              </a:ext>
            </a:extLst>
          </p:cNvPr>
          <p:cNvSpPr/>
          <p:nvPr userDrawn="1"/>
        </p:nvSpPr>
        <p:spPr>
          <a:xfrm>
            <a:off x="-253165" y="2695834"/>
            <a:ext cx="1316735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" name="Circle">
            <a:extLst>
              <a:ext uri="{FF2B5EF4-FFF2-40B4-BE49-F238E27FC236}">
                <a16:creationId xmlns:a16="http://schemas.microsoft.com/office/drawing/2014/main" id="{927164A2-FDA6-E865-C8E9-41113964B1D3}"/>
              </a:ext>
            </a:extLst>
          </p:cNvPr>
          <p:cNvSpPr/>
          <p:nvPr userDrawn="1"/>
        </p:nvSpPr>
        <p:spPr>
          <a:xfrm>
            <a:off x="766011" y="2211581"/>
            <a:ext cx="968506" cy="968507"/>
          </a:xfrm>
          <a:prstGeom prst="ellipse">
            <a:avLst/>
          </a:prstGeom>
          <a:solidFill>
            <a:srgbClr val="92D050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" name="Circle">
            <a:extLst>
              <a:ext uri="{FF2B5EF4-FFF2-40B4-BE49-F238E27FC236}">
                <a16:creationId xmlns:a16="http://schemas.microsoft.com/office/drawing/2014/main" id="{0AD45CD4-9B30-7A9B-CBB2-554C397A0BA4}"/>
              </a:ext>
            </a:extLst>
          </p:cNvPr>
          <p:cNvSpPr/>
          <p:nvPr userDrawn="1"/>
        </p:nvSpPr>
        <p:spPr>
          <a:xfrm>
            <a:off x="10209500" y="2221256"/>
            <a:ext cx="968506" cy="968507"/>
          </a:xfrm>
          <a:prstGeom prst="ellipse">
            <a:avLst/>
          </a:prstGeom>
          <a:solidFill>
            <a:srgbClr val="7A6CFA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" name="Circle">
            <a:extLst>
              <a:ext uri="{FF2B5EF4-FFF2-40B4-BE49-F238E27FC236}">
                <a16:creationId xmlns:a16="http://schemas.microsoft.com/office/drawing/2014/main" id="{12D4A83B-262E-2971-90CB-40E01506C755}"/>
              </a:ext>
            </a:extLst>
          </p:cNvPr>
          <p:cNvSpPr/>
          <p:nvPr userDrawn="1"/>
        </p:nvSpPr>
        <p:spPr>
          <a:xfrm>
            <a:off x="5463791" y="2211581"/>
            <a:ext cx="968506" cy="968507"/>
          </a:xfrm>
          <a:prstGeom prst="ellipse">
            <a:avLst/>
          </a:prstGeom>
          <a:solidFill>
            <a:srgbClr val="92D050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" name="Circle">
            <a:extLst>
              <a:ext uri="{FF2B5EF4-FFF2-40B4-BE49-F238E27FC236}">
                <a16:creationId xmlns:a16="http://schemas.microsoft.com/office/drawing/2014/main" id="{3190C3EE-BE7C-8262-B83E-9D2CEA6D6776}"/>
              </a:ext>
            </a:extLst>
          </p:cNvPr>
          <p:cNvSpPr/>
          <p:nvPr userDrawn="1"/>
        </p:nvSpPr>
        <p:spPr>
          <a:xfrm>
            <a:off x="3134439" y="2211581"/>
            <a:ext cx="968506" cy="968507"/>
          </a:xfrm>
          <a:prstGeom prst="ellipse">
            <a:avLst/>
          </a:prstGeom>
          <a:solidFill>
            <a:srgbClr val="92D050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Circle">
            <a:extLst>
              <a:ext uri="{FF2B5EF4-FFF2-40B4-BE49-F238E27FC236}">
                <a16:creationId xmlns:a16="http://schemas.microsoft.com/office/drawing/2014/main" id="{D54727EA-C08F-684B-8843-C2380D63710B}"/>
              </a:ext>
            </a:extLst>
          </p:cNvPr>
          <p:cNvSpPr/>
          <p:nvPr userDrawn="1"/>
        </p:nvSpPr>
        <p:spPr>
          <a:xfrm>
            <a:off x="7878427" y="2211581"/>
            <a:ext cx="968506" cy="968507"/>
          </a:xfrm>
          <a:prstGeom prst="ellipse">
            <a:avLst/>
          </a:prstGeom>
          <a:solidFill>
            <a:srgbClr val="7A6CFA"/>
          </a:solidFill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BA8B64-2D3A-C55E-9D4B-914469B91C7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F51E8-589C-AA60-6720-B1B3FBF5A25A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68F04E5A-10CE-C886-2087-82460FFBC3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ext Placeholder 19">
            <a:extLst>
              <a:ext uri="{FF2B5EF4-FFF2-40B4-BE49-F238E27FC236}">
                <a16:creationId xmlns:a16="http://schemas.microsoft.com/office/drawing/2014/main" id="{3BE8E300-B2EA-104D-3E4B-2A84A3697E74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986818" y="746272"/>
            <a:ext cx="8855013" cy="1235189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Click to edit Master</a:t>
            </a:r>
            <a:endParaRPr lang="en-NL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15B0B8B-AAD2-6982-557A-DEA0C09200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384229" y="3308253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5ABDF0F-6C31-A0E7-6596-D49579C87874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2715304" y="3308253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74CEDCB6-C3C0-291E-EF13-BBF0CA5D5999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5072140" y="3308253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7BD6AD4D-4F3C-1AD6-3737-06E14B21B3C4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7390337" y="3308253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A6103B5-87E6-5266-4A32-2CC68E739DBB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9721410" y="3308253"/>
            <a:ext cx="1944687" cy="128746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8EBE4EB-AA17-E440-0DEE-CB9909752CFC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833011" y="2283150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6B4C8F6B-E681-EB37-5A1B-418D7EDA8718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3148401" y="2225936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8249CC7D-F01D-4B37-EF3B-8A41391AAC3C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5463791" y="2225936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6DA21023-9451-EF43-6AF1-A565D3942658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7836504" y="1981461"/>
            <a:ext cx="1176650" cy="14668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DE0C555A-9A00-B8EE-211C-963C20546137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10207737" y="2247365"/>
            <a:ext cx="896938" cy="8969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 spc="300">
                <a:latin typeface="HK Grotesk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/>
              <a:t>CLICK TO EDIT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8109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C3A04-6915-D507-0150-C2892ABE9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Autofit/>
          </a:bodyPr>
          <a:lstStyle>
            <a:lvl1pPr algn="l">
              <a:defRPr sz="8000" b="0" i="0">
                <a:solidFill>
                  <a:schemeClr val="bg1"/>
                </a:solidFill>
                <a:latin typeface="HK Grotesk" pitchFamily="2" charset="77"/>
              </a:defRPr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E413D1-28C5-A0E1-AE0D-CBB74687A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HK Grotesk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0773CCBE-024B-1329-0D36-96B21D3E35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7875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248B0-53AC-2C46-7E38-7B7689C95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K Grotesk" pitchFamily="2" charset="77"/>
              </a:defRPr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F23C-3A13-4D81-4BBE-FF29CD634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K Grotesk" pitchFamily="2" charset="77"/>
              </a:defRPr>
            </a:lvl1pPr>
            <a:lvl2pPr>
              <a:defRPr b="0" i="0">
                <a:solidFill>
                  <a:schemeClr val="bg1"/>
                </a:solidFill>
                <a:latin typeface="HK Grotesk" pitchFamily="2" charset="77"/>
              </a:defRPr>
            </a:lvl2pPr>
            <a:lvl3pPr>
              <a:defRPr b="0" i="0">
                <a:solidFill>
                  <a:schemeClr val="bg1"/>
                </a:solidFill>
                <a:latin typeface="HK Grotesk" pitchFamily="2" charset="77"/>
              </a:defRPr>
            </a:lvl3pPr>
            <a:lvl4pPr>
              <a:defRPr b="0" i="0">
                <a:solidFill>
                  <a:schemeClr val="bg1"/>
                </a:solidFill>
                <a:latin typeface="HK Grotesk" pitchFamily="2" charset="77"/>
              </a:defRPr>
            </a:lvl4pPr>
            <a:lvl5pPr>
              <a:defRPr b="0" i="0">
                <a:solidFill>
                  <a:schemeClr val="bg1"/>
                </a:solidFill>
                <a:latin typeface="HK Grotesk" pitchFamily="2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28AB-4D42-9A77-045D-7F61891DC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527E0-9C59-5220-3250-301ADAEF9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B0A96281-7084-B574-B636-ED95E45A61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9254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679E-689A-4912-5D4C-49C6EB84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5A725-F140-9BC8-21A1-F71D5F9C7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24AE1-63D7-EC0D-1A2E-94B4F1560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0718C-3609-D670-6ABB-7F4D67A4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5F02E-DE09-43A5-4CE1-4D8CFB4B9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53A3F943-EAC3-A0BE-0104-7B0D634FA9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3823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5ADF8-DCFB-CCD2-3EA7-B337B350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4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BCA49-B5D6-B2B8-F5EE-9CC8D4BB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CD7A2-86A2-3947-0A3E-2DA16025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0F74D75D-504E-4B1F-E4B4-A34C387890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004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5ADF8-DCFB-CCD2-3EA7-B337B350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4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BCA49-B5D6-B2B8-F5EE-9CC8D4BB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CD7A2-86A2-3947-0A3E-2DA16025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0F74D75D-504E-4B1F-E4B4-A34C387890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0F9F6A-8108-9CCB-70AF-3AAE0B66AE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200" y="1522413"/>
            <a:ext cx="10515600" cy="4421187"/>
          </a:xfrm>
        </p:spPr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17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BA8B64-2D3A-C55E-9D4B-914469B91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F51E8-589C-AA60-6720-B1B3FBF5A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68F04E5A-10CE-C886-2087-82460FFBC3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1219" y="6305767"/>
            <a:ext cx="2221162" cy="3347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2142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567BE-B725-5A1B-A3EA-2165BE62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957" y="79295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135AA9-03C9-01F7-1BFD-33F281BCD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91112-44B3-1C50-D8E4-A12CE7E18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6957" y="2566410"/>
            <a:ext cx="3932237" cy="3465080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86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135AA9-03C9-01F7-1BFD-33F281BCD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096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567BE-B725-5A1B-A3EA-2165BE62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6301" y="79295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91112-44B3-1C50-D8E4-A12CE7E18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26301" y="2566410"/>
            <a:ext cx="3932237" cy="3465080"/>
          </a:xfrm>
        </p:spPr>
        <p:txBody>
          <a:bodyPr/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01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75D724-881F-86A0-175C-8EB1C9FEB0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81B3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64A196-F00F-3326-F92F-16BA80E1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61F35-EDED-55EC-8CC0-2AF03136A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2E2A4-2353-62F8-5740-DFD7F963B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HK Grotesk" pitchFamily="2" charset="77"/>
              </a:defRPr>
            </a:lvl1pPr>
          </a:lstStyle>
          <a:p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FD185-61D1-4397-2FDF-9B5562D7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K Grotesk" pitchFamily="2" charset="77"/>
              </a:defRPr>
            </a:lvl1pPr>
          </a:lstStyle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827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HK Grotesk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HK Grotesk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HK Grotesk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HK Grotesk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HK Grotesk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HK Grotesk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2BB1BCD-7D11-E66D-9145-17FDAFA15A82}"/>
              </a:ext>
            </a:extLst>
          </p:cNvPr>
          <p:cNvSpPr txBox="1">
            <a:spLocks/>
          </p:cNvSpPr>
          <p:nvPr/>
        </p:nvSpPr>
        <p:spPr>
          <a:xfrm>
            <a:off x="838200" y="888961"/>
            <a:ext cx="10975848" cy="6637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0" i="0" kern="1200">
                <a:solidFill>
                  <a:schemeClr val="bg1"/>
                </a:solidFill>
                <a:latin typeface="HK Grotesk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Zorg dat niet-VNAB verzekeraars en pools in e-ABS </a:t>
            </a:r>
            <a:r>
              <a:rPr kumimoji="0" lang="nl-NL" sz="4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uptodate</a:t>
            </a: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 zijn</a:t>
            </a:r>
            <a:endParaRPr kumimoji="0" lang="en-NL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K Grotesk" pitchFamily="2" charset="77"/>
              <a:ea typeface="+mj-ea"/>
              <a:cs typeface="+mj-cs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C23DC1D1-4E75-1FBA-327E-EA0C1E98A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1660540"/>
            <a:ext cx="10543391" cy="42229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  <a:t>Verzoek vanuit Co-polis</a:t>
            </a:r>
            <a:b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</a:br>
            <a:endParaRPr lang="nl-NL" sz="1800" i="1" u="sng" kern="0">
              <a:solidFill>
                <a:srgbClr val="FD4919"/>
              </a:solidFill>
              <a:latin typeface="HK Grotesk"/>
              <a:cs typeface="Arial"/>
            </a:endParaRPr>
          </a:p>
          <a:p>
            <a:pPr marL="342900" indent="-342900">
              <a:buFont typeface="+mj-lt"/>
              <a:buAutoNum type="arabicPeriod"/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/>
              <a:t>Makelaars maken voor verzekeraars die op een e-ABS polis betrokken zijn, maar die geen VNAB lid zijn een zgn. ‘niet-VNAB verzekeraar’ aan in e-ABS. </a:t>
            </a:r>
          </a:p>
          <a:p>
            <a:pPr marL="342900" indent="-342900">
              <a:buFont typeface="+mj-lt"/>
              <a:buAutoNum type="arabicPeriod"/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>
                <a:latin typeface="HK Grotesk"/>
                <a:cs typeface="Arial"/>
              </a:rPr>
              <a:t>Wanneer een pool betrokken is op een e-ABS polis maakt de makelaar in e-ABS een pool (met poolversie) aan.</a:t>
            </a:r>
          </a:p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>
                <a:latin typeface="HK Grotesk"/>
                <a:cs typeface="Arial"/>
              </a:rPr>
              <a:t>In Co-polis wordt functionaliteit gemaakt waarbij pools (met poolversies) en niet-VNAB verzekeraars vanuit e-ABS opgehaald worden, zodat de makelaar die kan toevoegen op een Co-polis dossier. Daarbij is het van belang dat geen oude, niet meer actieve data wordt opgehaald en getoond.</a:t>
            </a:r>
          </a:p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>
                <a:latin typeface="HK Grotesk"/>
                <a:cs typeface="Arial"/>
              </a:rPr>
              <a:t>Aangezien de gegevens uit e-ABS worden opgehaald, is het dus zaak om de gegevens in e-ABS ook wat dit betreft up-to-date te houden.</a:t>
            </a:r>
          </a:p>
          <a:p>
            <a:pPr>
              <a:defRPr/>
            </a:pPr>
            <a:endParaRPr lang="nl-NL" sz="1800" b="1" kern="0">
              <a:solidFill>
                <a:srgbClr val="FFFF00"/>
              </a:solidFill>
              <a:latin typeface="HK Grotesk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88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23DC1D1-4E75-1FBA-327E-EA0C1E98A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1660540"/>
            <a:ext cx="10543391" cy="42229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  <a:t>Niet-VNAB verzekeraars</a:t>
            </a:r>
            <a:b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</a:br>
            <a: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  <a:t>&gt;&gt; </a:t>
            </a:r>
            <a:r>
              <a:rPr lang="nl-NL" sz="1800" kern="0">
                <a:latin typeface="HK Grotesk"/>
                <a:cs typeface="Arial"/>
              </a:rPr>
              <a:t>Zorg ervoor dat evt. nieuwe niet-VNAB verzekeraars tijdig opgevoerd zijn in e-ABS</a:t>
            </a:r>
          </a:p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>
                <a:solidFill>
                  <a:srgbClr val="FD4919"/>
                </a:solidFill>
                <a:latin typeface="HK Grotesk"/>
                <a:cs typeface="Arial"/>
              </a:rPr>
              <a:t>&gt;&gt; </a:t>
            </a:r>
            <a:r>
              <a:rPr lang="nl-NL" sz="1800" kern="0">
                <a:latin typeface="HK Grotesk"/>
                <a:cs typeface="Arial"/>
              </a:rPr>
              <a:t>Zorg</a:t>
            </a:r>
            <a:r>
              <a:rPr lang="nl-NL" sz="1800" kern="0">
                <a:solidFill>
                  <a:srgbClr val="FD4919"/>
                </a:solidFill>
                <a:latin typeface="HK Grotesk"/>
                <a:cs typeface="Arial"/>
              </a:rPr>
              <a:t> </a:t>
            </a:r>
            <a:r>
              <a:rPr lang="nl-NL" sz="1800" kern="0">
                <a:latin typeface="HK Grotesk"/>
                <a:cs typeface="Arial"/>
              </a:rPr>
              <a:t>ervoor dat niet meer actuele niet-VNAB verzekeraars herkenbaar zijn. </a:t>
            </a:r>
            <a:endParaRPr lang="nl-NL" sz="1800" kern="0">
              <a:solidFill>
                <a:srgbClr val="FD4919"/>
              </a:solidFill>
              <a:latin typeface="HK Grotesk"/>
              <a:cs typeface="Arial"/>
            </a:endParaRPr>
          </a:p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>
                <a:latin typeface="HK Grotesk"/>
                <a:cs typeface="Arial"/>
              </a:rPr>
              <a:t>Momenteel is het niet mogelijk om een niet-VNAB verzekeraar op status ‘Niet actief’ te zetten.</a:t>
            </a:r>
            <a:br>
              <a:rPr lang="nl-NL" sz="1800" kern="0">
                <a:latin typeface="HK Grotesk"/>
                <a:cs typeface="Arial"/>
              </a:rPr>
            </a:br>
            <a:r>
              <a:rPr lang="nl-NL" sz="1800" kern="0">
                <a:latin typeface="HK Grotesk"/>
                <a:cs typeface="Arial"/>
              </a:rPr>
              <a:t>Dat moet nog worden aangepast.</a:t>
            </a:r>
          </a:p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u="sng" kern="0">
                <a:latin typeface="HK Grotesk"/>
                <a:cs typeface="Arial"/>
              </a:rPr>
              <a:t>Voorstel</a:t>
            </a:r>
            <a:br>
              <a:rPr lang="nl-NL" sz="1800" u="sng" kern="0">
                <a:latin typeface="HK Grotesk"/>
                <a:cs typeface="Arial"/>
              </a:rPr>
            </a:br>
            <a:r>
              <a:rPr lang="nl-NL" sz="1800" kern="0">
                <a:latin typeface="HK Grotesk"/>
                <a:cs typeface="Arial"/>
              </a:rPr>
              <a:t>Totdat bovengenoemde aanpassing is gedaan, markeren makelaars niet-VNAB verzekeraars die niet meer actueel zijn door ‘z-’ voor de </a:t>
            </a:r>
            <a:r>
              <a:rPr lang="nl-NL" sz="1800" u="sng" kern="0">
                <a:latin typeface="HK Grotesk"/>
                <a:cs typeface="Arial"/>
              </a:rPr>
              <a:t>verkorte</a:t>
            </a:r>
            <a:r>
              <a:rPr lang="nl-NL" sz="1800" kern="0">
                <a:latin typeface="HK Grotesk"/>
                <a:cs typeface="Arial"/>
              </a:rPr>
              <a:t> naam te zetten.</a:t>
            </a:r>
            <a:br>
              <a:rPr lang="nl-NL" sz="1800" kern="0">
                <a:latin typeface="HK Grotesk"/>
                <a:cs typeface="Arial"/>
              </a:rPr>
            </a:br>
            <a:r>
              <a:rPr lang="nl-NL" sz="1800" kern="0">
                <a:latin typeface="HK Grotesk"/>
                <a:cs typeface="Arial"/>
              </a:rPr>
              <a:t>Daardoor worden deze ‘onderin’  getoond. </a:t>
            </a:r>
          </a:p>
          <a:p>
            <a:pPr>
              <a:defRPr/>
            </a:pPr>
            <a:endParaRPr lang="nl-NL" sz="1800" b="1" kern="0">
              <a:solidFill>
                <a:srgbClr val="FFFF00"/>
              </a:solidFill>
              <a:latin typeface="HK Grotesk"/>
              <a:cs typeface="Arial"/>
            </a:endParaRPr>
          </a:p>
          <a:p>
            <a:pPr>
              <a:defRPr/>
            </a:pPr>
            <a: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  <a:t>Verzoek aan alle makelaars:</a:t>
            </a:r>
            <a:b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</a:br>
            <a: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  <a:t>De niet-VNAB verzekeraars in e-ABS nakijken en bij de verzekeraars die niet meer actueel de naam aanpassen conform voorstel.</a:t>
            </a:r>
          </a:p>
          <a:p>
            <a:pPr>
              <a:defRPr/>
            </a:pPr>
            <a: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  <a:t>Zorg verder voor duidelijke verkorte namen &amp; voer nieuwe niet-VNAB verzekeraars tijdig in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C0D3830-BEC8-CC5E-BF74-22B664FC7A15}"/>
              </a:ext>
            </a:extLst>
          </p:cNvPr>
          <p:cNvSpPr txBox="1">
            <a:spLocks/>
          </p:cNvSpPr>
          <p:nvPr/>
        </p:nvSpPr>
        <p:spPr>
          <a:xfrm>
            <a:off x="838200" y="888961"/>
            <a:ext cx="10975848" cy="6637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0" i="0" kern="1200">
                <a:solidFill>
                  <a:schemeClr val="bg1"/>
                </a:solidFill>
                <a:latin typeface="HK Grotesk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Zorg dat niet-VNAB verzekeraars en pools in e-ABS </a:t>
            </a:r>
            <a:r>
              <a:rPr kumimoji="0" lang="nl-NL" sz="4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uptodate</a:t>
            </a: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 zijn</a:t>
            </a:r>
            <a:endParaRPr kumimoji="0" lang="en-NL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K Grotesk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649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23DC1D1-4E75-1FBA-327E-EA0C1E98A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1660540"/>
            <a:ext cx="10543391" cy="42229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  <a:t>Pools</a:t>
            </a:r>
            <a:b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</a:br>
            <a:r>
              <a:rPr lang="nl-NL" sz="2000" kern="0">
                <a:solidFill>
                  <a:srgbClr val="FD4919"/>
                </a:solidFill>
                <a:latin typeface="HK Grotesk"/>
                <a:cs typeface="Arial"/>
              </a:rPr>
              <a:t>&gt;&gt; </a:t>
            </a:r>
            <a:r>
              <a:rPr lang="nl-NL" sz="1800" kern="0">
                <a:latin typeface="HK Grotesk"/>
                <a:cs typeface="Arial"/>
              </a:rPr>
              <a:t>Zorg ervoor dat nieuwe poolversies tijdig beschikbaar zijn in e-ABS, zodat ze op verdeling geselecteerd kunnen worden. </a:t>
            </a:r>
          </a:p>
          <a:p>
            <a:pPr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800" kern="0">
                <a:solidFill>
                  <a:srgbClr val="FD4919"/>
                </a:solidFill>
                <a:latin typeface="HK Grotesk"/>
                <a:cs typeface="Arial"/>
              </a:rPr>
              <a:t>&gt;&gt; </a:t>
            </a:r>
            <a:r>
              <a:rPr lang="nl-NL" sz="1800" kern="0">
                <a:latin typeface="HK Grotesk"/>
                <a:cs typeface="Arial"/>
              </a:rPr>
              <a:t>Zorg ervoor dat data ‘schoon’  en actueel is &amp; gemakkelijk ‘vindbaar’ </a:t>
            </a:r>
            <a:br>
              <a:rPr lang="nl-NL" sz="1800" kern="0">
                <a:latin typeface="HK Grotesk"/>
                <a:cs typeface="Arial"/>
              </a:rPr>
            </a:br>
            <a:r>
              <a:rPr lang="nl-NL" sz="1800" kern="0">
                <a:latin typeface="HK Grotesk"/>
                <a:cs typeface="Arial"/>
              </a:rPr>
              <a:t>Bij het vastleggen van de nieuwe verdeling van de prolongatie, kan in </a:t>
            </a:r>
            <a:r>
              <a:rPr lang="nl-NL" sz="1800" kern="0" err="1">
                <a:latin typeface="HK Grotesk"/>
                <a:cs typeface="Arial"/>
              </a:rPr>
              <a:t>Co-polis</a:t>
            </a:r>
            <a:r>
              <a:rPr lang="nl-NL" sz="1800" kern="0">
                <a:latin typeface="HK Grotesk"/>
                <a:cs typeface="Arial"/>
              </a:rPr>
              <a:t> gekozen worden uit </a:t>
            </a:r>
            <a:r>
              <a:rPr lang="nl-NL" sz="1800" b="1" u="sng" kern="0">
                <a:latin typeface="HK Grotesk"/>
                <a:cs typeface="Arial"/>
              </a:rPr>
              <a:t>poolversies</a:t>
            </a:r>
            <a:r>
              <a:rPr lang="nl-NL" sz="1800" kern="0">
                <a:latin typeface="HK Grotesk"/>
                <a:cs typeface="Arial"/>
              </a:rPr>
              <a:t> die actief zijn en die </a:t>
            </a:r>
            <a:r>
              <a:rPr lang="nl-NL" sz="1800" u="sng" kern="0">
                <a:latin typeface="HK Grotesk"/>
                <a:cs typeface="Arial"/>
              </a:rPr>
              <a:t>geldig</a:t>
            </a:r>
            <a:r>
              <a:rPr lang="nl-NL" sz="1800" kern="0">
                <a:latin typeface="HK Grotesk"/>
                <a:cs typeface="Arial"/>
              </a:rPr>
              <a:t> zijn op ingangsdatum van de prolongatie (</a:t>
            </a:r>
            <a:r>
              <a:rPr lang="nl-NL" sz="1800" kern="0" err="1">
                <a:latin typeface="HK Grotesk"/>
                <a:cs typeface="Arial"/>
              </a:rPr>
              <a:t>cvvd</a:t>
            </a:r>
            <a:r>
              <a:rPr lang="nl-NL" sz="1800" kern="0">
                <a:latin typeface="HK Grotesk"/>
                <a:cs typeface="Arial"/>
              </a:rPr>
              <a:t> </a:t>
            </a:r>
            <a:r>
              <a:rPr lang="nl-NL" sz="1800" kern="0" err="1">
                <a:latin typeface="HK Grotesk"/>
                <a:cs typeface="Arial"/>
              </a:rPr>
              <a:t>Co-polis</a:t>
            </a:r>
            <a:r>
              <a:rPr lang="nl-NL" sz="1800" kern="0">
                <a:latin typeface="HK Grotesk"/>
                <a:cs typeface="Arial"/>
              </a:rPr>
              <a:t> v0). </a:t>
            </a:r>
          </a:p>
          <a:p>
            <a:pPr marL="285750" indent="-285750">
              <a:buFont typeface="Wingdings" panose="05000000000000000000" pitchFamily="2" charset="2"/>
              <a:buChar char="§"/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600" kern="0">
                <a:latin typeface="HK Grotesk"/>
                <a:cs typeface="Arial"/>
              </a:rPr>
              <a:t>Wanneer een poolversie niet meer actueel is, vul dan de einddatum van de poolversie, zodat deze poolversie in </a:t>
            </a:r>
            <a:r>
              <a:rPr lang="nl-NL" sz="1600" kern="0" err="1">
                <a:latin typeface="HK Grotesk"/>
                <a:cs typeface="Arial"/>
              </a:rPr>
              <a:t>Co-polis</a:t>
            </a:r>
            <a:r>
              <a:rPr lang="nl-NL" sz="1600" kern="0">
                <a:latin typeface="HK Grotesk"/>
                <a:cs typeface="Arial"/>
              </a:rPr>
              <a:t> niet onterecht nog </a:t>
            </a:r>
            <a:r>
              <a:rPr lang="nl-NL" sz="1600" kern="0" err="1">
                <a:latin typeface="HK Grotesk"/>
                <a:cs typeface="Arial"/>
              </a:rPr>
              <a:t>selecteerbaar</a:t>
            </a:r>
            <a:r>
              <a:rPr lang="nl-NL" sz="1600" kern="0">
                <a:latin typeface="HK Grotesk"/>
                <a:cs typeface="Arial"/>
              </a:rPr>
              <a:t> is voor de prolongatie.</a:t>
            </a:r>
          </a:p>
          <a:p>
            <a:pPr marL="285750" indent="-285750">
              <a:buFont typeface="Wingdings" panose="05000000000000000000" pitchFamily="2" charset="2"/>
              <a:buChar char="§"/>
              <a:tabLst>
                <a:tab pos="720725" algn="l"/>
                <a:tab pos="4572000" algn="l"/>
                <a:tab pos="6905625" algn="l"/>
                <a:tab pos="8788400" algn="r"/>
              </a:tabLst>
              <a:defRPr/>
            </a:pPr>
            <a:r>
              <a:rPr lang="nl-NL" sz="1600" kern="0">
                <a:latin typeface="HK Grotesk"/>
                <a:cs typeface="Arial"/>
              </a:rPr>
              <a:t>Er kan in </a:t>
            </a:r>
            <a:r>
              <a:rPr lang="nl-NL" sz="1600" kern="0" err="1">
                <a:latin typeface="HK Grotesk"/>
                <a:cs typeface="Arial"/>
              </a:rPr>
              <a:t>Co-polis</a:t>
            </a:r>
            <a:r>
              <a:rPr lang="nl-NL" sz="1600" kern="0">
                <a:latin typeface="HK Grotesk"/>
                <a:cs typeface="Arial"/>
              </a:rPr>
              <a:t> gezocht worden op </a:t>
            </a:r>
            <a:r>
              <a:rPr lang="nl-NL" sz="1600" kern="0" err="1">
                <a:latin typeface="HK Grotesk"/>
                <a:cs typeface="Arial"/>
              </a:rPr>
              <a:t>poolID</a:t>
            </a:r>
            <a:r>
              <a:rPr lang="nl-NL" sz="1600" kern="0">
                <a:latin typeface="HK Grotesk"/>
                <a:cs typeface="Arial"/>
              </a:rPr>
              <a:t>, poolnaam en </a:t>
            </a:r>
            <a:r>
              <a:rPr lang="nl-NL" sz="1600" kern="0" err="1">
                <a:latin typeface="HK Grotesk"/>
                <a:cs typeface="Arial"/>
              </a:rPr>
              <a:t>mak.refnr</a:t>
            </a:r>
            <a:r>
              <a:rPr lang="nl-NL" sz="1600" kern="0">
                <a:latin typeface="HK Grotesk"/>
                <a:cs typeface="Arial"/>
              </a:rPr>
              <a:t> van de pool.</a:t>
            </a:r>
            <a:br>
              <a:rPr lang="nl-NL" sz="1600" kern="0">
                <a:latin typeface="HK Grotesk"/>
                <a:cs typeface="Arial"/>
              </a:rPr>
            </a:br>
            <a:r>
              <a:rPr lang="nl-NL" sz="1600" i="1" kern="0">
                <a:latin typeface="HK Grotesk"/>
                <a:cs typeface="Arial"/>
              </a:rPr>
              <a:t>Een  duidelijke poolnaam + gevulde </a:t>
            </a:r>
            <a:r>
              <a:rPr lang="nl-NL" sz="1600" i="1" kern="0" err="1">
                <a:latin typeface="HK Grotesk"/>
                <a:cs typeface="Arial"/>
              </a:rPr>
              <a:t>referentienrs</a:t>
            </a:r>
            <a:r>
              <a:rPr lang="nl-NL" sz="1600" i="1" kern="0">
                <a:latin typeface="HK Grotesk"/>
                <a:cs typeface="Arial"/>
              </a:rPr>
              <a:t> (indien gebruikt door makelaar) kunnen helpen.</a:t>
            </a:r>
          </a:p>
          <a:p>
            <a:pPr>
              <a:defRPr/>
            </a:pPr>
            <a:endParaRPr lang="nl-NL" sz="1800" b="1" kern="0">
              <a:solidFill>
                <a:srgbClr val="FFFF00"/>
              </a:solidFill>
              <a:latin typeface="HK Grotesk"/>
              <a:cs typeface="Arial"/>
            </a:endParaRPr>
          </a:p>
          <a:p>
            <a:pPr>
              <a:defRPr/>
            </a:pPr>
            <a: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  <a:t>Verzoek aan alle makelaars: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  <a:t>De pools/poolversies in e-ABS nakijken en waar nodig updaten / verduidelijken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nl-NL" sz="1800" b="1" kern="0">
                <a:solidFill>
                  <a:srgbClr val="FFFF00"/>
                </a:solidFill>
                <a:latin typeface="HK Grotesk"/>
                <a:cs typeface="Arial"/>
              </a:rPr>
              <a:t>Tijdig registreren/invoeren van nieuwe poolversies in e-ABS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A80F29F-3C50-35B4-18A8-D153D628D1E2}"/>
              </a:ext>
            </a:extLst>
          </p:cNvPr>
          <p:cNvSpPr txBox="1">
            <a:spLocks/>
          </p:cNvSpPr>
          <p:nvPr/>
        </p:nvSpPr>
        <p:spPr>
          <a:xfrm>
            <a:off x="838200" y="888961"/>
            <a:ext cx="10975848" cy="6637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0" i="0" kern="1200">
                <a:solidFill>
                  <a:schemeClr val="bg1"/>
                </a:solidFill>
                <a:latin typeface="HK Grotesk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K Grotesk" pitchFamily="2" charset="77"/>
                <a:ea typeface="+mj-ea"/>
                <a:cs typeface="+mj-cs"/>
              </a:rPr>
              <a:t>Zorg dat niet-VNAB verzekeraars en pools in e-ABS up-to-date zijn</a:t>
            </a:r>
            <a:endParaRPr kumimoji="0" lang="en-NL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K Grotesk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100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Breedbeeld</PresentationFormat>
  <Paragraphs>30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HK Grotesk</vt:lpstr>
      <vt:lpstr>HK Grotesk Light</vt:lpstr>
      <vt:lpstr>Wingdings</vt:lpstr>
      <vt:lpstr>1_Office Theme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Christy van Buren</dc:creator>
  <cp:lastModifiedBy>Christy van Buren</cp:lastModifiedBy>
  <cp:revision>1</cp:revision>
  <dcterms:created xsi:type="dcterms:W3CDTF">2024-11-04T12:18:03Z</dcterms:created>
  <dcterms:modified xsi:type="dcterms:W3CDTF">2024-11-04T12:19:01Z</dcterms:modified>
</cp:coreProperties>
</file>